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1" r:id="rId4"/>
    <p:sldId id="270" r:id="rId5"/>
    <p:sldId id="258" r:id="rId6"/>
    <p:sldId id="259" r:id="rId7"/>
    <p:sldId id="265" r:id="rId8"/>
    <p:sldId id="269" r:id="rId9"/>
    <p:sldId id="262" r:id="rId10"/>
    <p:sldId id="260" r:id="rId11"/>
    <p:sldId id="263" r:id="rId12"/>
    <p:sldId id="267" r:id="rId13"/>
    <p:sldId id="271" r:id="rId14"/>
    <p:sldId id="272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4" autoAdjust="0"/>
    <p:restoredTop sz="92039" autoAdjust="0"/>
  </p:normalViewPr>
  <p:slideViewPr>
    <p:cSldViewPr>
      <p:cViewPr varScale="1">
        <p:scale>
          <a:sx n="71" d="100"/>
          <a:sy n="71" d="100"/>
        </p:scale>
        <p:origin x="-102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86F56EB-673A-4A34-9818-12E86BF4BAA0}" type="datetimeFigureOut">
              <a:rPr lang="en-US"/>
              <a:pPr>
                <a:defRPr/>
              </a:pPr>
              <a:t>12/16/2009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54369B6-7E80-403D-B99E-34E6CE82E73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7CF0E-101F-4176-AD2B-06FF02CA6D53}" type="datetimeFigureOut">
              <a:rPr lang="en-US"/>
              <a:pPr>
                <a:defRPr/>
              </a:pPr>
              <a:t>12/16/2009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84662-250F-4AD8-B310-CE3112CAA161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B25F1-C372-42A6-A614-A0D02DFE8296}" type="datetimeFigureOut">
              <a:rPr lang="en-US"/>
              <a:pPr>
                <a:defRPr/>
              </a:pPr>
              <a:t>12/16/2009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61EB4-6C2B-4D9C-81D4-670A17B1C929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E803C-E02E-4BAA-A8D6-38A8DA0192EF}" type="datetimeFigureOut">
              <a:rPr lang="en-US"/>
              <a:pPr>
                <a:defRPr/>
              </a:pPr>
              <a:t>12/16/2009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EC852-E9E8-45E3-99FC-E2179C85C823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D0AB4-8537-441F-8958-38E446651D29}" type="datetimeFigureOut">
              <a:rPr lang="en-US"/>
              <a:pPr>
                <a:defRPr/>
              </a:pPr>
              <a:t>12/16/2009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8BF16-E254-4984-8FFA-4FF667B22A0D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691C8-B333-4769-967A-FA68F7EC7D1E}" type="datetimeFigureOut">
              <a:rPr lang="en-US"/>
              <a:pPr>
                <a:defRPr/>
              </a:pPr>
              <a:t>12/16/2009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A514E-E238-425F-BE27-5148BE5FB5E5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CA0F9-B35B-4FA0-B1C0-681ABAAD471F}" type="datetimeFigureOut">
              <a:rPr lang="en-US"/>
              <a:pPr>
                <a:defRPr/>
              </a:pPr>
              <a:t>12/16/2009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C3481-6DCD-4EF3-9CE7-DE30D32B4758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F0E02-DE70-4821-8240-452979FD8899}" type="datetimeFigureOut">
              <a:rPr lang="en-US"/>
              <a:pPr>
                <a:defRPr/>
              </a:pPr>
              <a:t>12/16/2009</a:t>
            </a:fld>
            <a:endParaRPr lang="es-MX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4A0D2-A750-420B-8DAD-20C0C406ACFA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0F43A-DCE5-46B8-BE22-E5F567CC5763}" type="datetimeFigureOut">
              <a:rPr lang="en-US"/>
              <a:pPr>
                <a:defRPr/>
              </a:pPr>
              <a:t>12/16/2009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25974-4C8D-4DBE-9FC0-2FB00FB86826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C3FD1-1167-414A-BAD6-6A10A597D510}" type="datetimeFigureOut">
              <a:rPr lang="en-US"/>
              <a:pPr>
                <a:defRPr/>
              </a:pPr>
              <a:t>12/16/2009</a:t>
            </a:fld>
            <a:endParaRPr lang="es-MX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90AC3-B137-43E0-B507-484B92674C95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A5709-2DC3-4ADE-BD16-C83780E39CE0}" type="datetimeFigureOut">
              <a:rPr lang="en-US"/>
              <a:pPr>
                <a:defRPr/>
              </a:pPr>
              <a:t>12/16/2009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A083D-D818-4CAA-B3B4-3B7AFA1A0738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FE679-5083-4824-8AB5-EB7B25823AB9}" type="datetimeFigureOut">
              <a:rPr lang="en-US"/>
              <a:pPr>
                <a:defRPr/>
              </a:pPr>
              <a:t>12/16/2009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FAC45-0A66-4B92-B4D7-E86C9E53B459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s-MX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541833-ACF9-49E4-ACEF-6E3F10406600}" type="datetimeFigureOut">
              <a:rPr lang="en-US"/>
              <a:pPr>
                <a:defRPr/>
              </a:pPr>
              <a:t>12/16/2009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32F1E3-8A21-4AA8-AFCA-84971A69EE0A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h7En-A1k1Ac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 descr="4.jpg"/>
          <p:cNvPicPr>
            <a:picLocks noChangeAspect="1"/>
          </p:cNvPicPr>
          <p:nvPr/>
        </p:nvPicPr>
        <p:blipFill>
          <a:blip r:embed="rId2"/>
          <a:srcRect l="20000" t="14645" b="12289"/>
          <a:stretch>
            <a:fillRect/>
          </a:stretch>
        </p:blipFill>
        <p:spPr bwMode="auto">
          <a:xfrm>
            <a:off x="228600" y="609600"/>
            <a:ext cx="8613775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/>
          <a:lstStyle/>
          <a:p>
            <a:r>
              <a:rPr lang="es-MX" smtClean="0">
                <a:solidFill>
                  <a:schemeClr val="bg1"/>
                </a:solidFill>
                <a:latin typeface="Cambria" pitchFamily="18" charset="0"/>
              </a:rPr>
              <a:t>Las Prostitutas</a:t>
            </a:r>
          </a:p>
        </p:txBody>
      </p:sp>
      <p:sp>
        <p:nvSpPr>
          <p:cNvPr id="14339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400800" cy="1752600"/>
          </a:xfrm>
        </p:spPr>
        <p:txBody>
          <a:bodyPr/>
          <a:lstStyle/>
          <a:p>
            <a:r>
              <a:rPr lang="es-ES_tradnl" sz="1600" smtClean="0">
                <a:solidFill>
                  <a:schemeClr val="bg1"/>
                </a:solidFill>
                <a:latin typeface="Cambria" pitchFamily="18" charset="0"/>
              </a:rPr>
              <a:t>Cait Quicksell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7"/>
          <p:cNvSpPr>
            <a:spLocks noGrp="1"/>
          </p:cNvSpPr>
          <p:nvPr>
            <p:ph type="title"/>
          </p:nvPr>
        </p:nvSpPr>
        <p:spPr>
          <a:xfrm>
            <a:off x="1905000" y="271463"/>
            <a:ext cx="5486400" cy="566737"/>
          </a:xfrm>
        </p:spPr>
        <p:txBody>
          <a:bodyPr/>
          <a:lstStyle/>
          <a:p>
            <a:pPr algn="ctr"/>
            <a:r>
              <a:rPr lang="es-ES_tradnl" sz="3600" smtClean="0">
                <a:solidFill>
                  <a:schemeClr val="bg1"/>
                </a:solidFill>
                <a:latin typeface="Cambria" pitchFamily="18" charset="0"/>
              </a:rPr>
              <a:t>Consecuencias:</a:t>
            </a:r>
          </a:p>
        </p:txBody>
      </p:sp>
      <p:sp>
        <p:nvSpPr>
          <p:cNvPr id="23554" name="Rectangle 8"/>
          <p:cNvSpPr>
            <a:spLocks noChangeArrowheads="1"/>
          </p:cNvSpPr>
          <p:nvPr/>
        </p:nvSpPr>
        <p:spPr bwMode="auto">
          <a:xfrm>
            <a:off x="1066800" y="1371600"/>
            <a:ext cx="73152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ES_tradnl" sz="2600">
                <a:solidFill>
                  <a:schemeClr val="bg1"/>
                </a:solidFill>
                <a:latin typeface="Cambria" pitchFamily="18" charset="0"/>
              </a:rPr>
              <a:t>Tienen muchos bebes de muchos hombres</a:t>
            </a:r>
          </a:p>
          <a:p>
            <a:pPr>
              <a:buFont typeface="Arial" charset="0"/>
              <a:buChar char="•"/>
            </a:pPr>
            <a:r>
              <a:rPr lang="es-ES_tradnl" sz="2600">
                <a:solidFill>
                  <a:schemeClr val="bg1"/>
                </a:solidFill>
                <a:latin typeface="Cambria" pitchFamily="18" charset="0"/>
              </a:rPr>
              <a:t>Contraen el enfermedad de transmisión sexual</a:t>
            </a:r>
          </a:p>
        </p:txBody>
      </p:sp>
      <p:pic>
        <p:nvPicPr>
          <p:cNvPr id="23555" name="Picture 2" descr="C:\Users\CQuicksell\AppData\Local\Microsoft\Windows\Temporary Internet Files\Content.IE5\ZD4HO5CH\MPj0422771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506787">
            <a:off x="487363" y="2620963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 descr="C:\Users\CQuicksell\AppData\Local\Microsoft\Windows\Temporary Internet Files\Content.IE5\ZD4HO5CH\MPj0423034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42952">
            <a:off x="4686300" y="2476500"/>
            <a:ext cx="4021138" cy="402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 descr="childpro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838200"/>
            <a:ext cx="62865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s-ES_tradnl" b="1" smtClean="0">
                <a:solidFill>
                  <a:schemeClr val="bg1"/>
                </a:solidFill>
                <a:latin typeface="Cambria" pitchFamily="18" charset="0"/>
              </a:rPr>
              <a:t>El tráfico humano 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2895600" cy="3810000"/>
          </a:xfrm>
        </p:spPr>
        <p:txBody>
          <a:bodyPr/>
          <a:lstStyle/>
          <a:p>
            <a:r>
              <a:rPr lang="es-ES_tradnl" sz="2800" smtClean="0">
                <a:solidFill>
                  <a:schemeClr val="bg1"/>
                </a:solidFill>
                <a:latin typeface="Cambria" pitchFamily="18" charset="0"/>
              </a:rPr>
              <a:t>El gente compra y vende los mujeres y niños  </a:t>
            </a:r>
          </a:p>
          <a:p>
            <a:r>
              <a:rPr lang="es-ES_tradnl" sz="2800" smtClean="0">
                <a:solidFill>
                  <a:schemeClr val="bg1"/>
                </a:solidFill>
                <a:latin typeface="Cambria" pitchFamily="18" charset="0"/>
              </a:rPr>
              <a:t>No van sus familias nunca.</a:t>
            </a:r>
          </a:p>
          <a:p>
            <a:endParaRPr lang="es-ES_tradnl" sz="2800" smtClean="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52400" y="5016500"/>
            <a:ext cx="37338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ES_tradnl" sz="2800">
                <a:solidFill>
                  <a:schemeClr val="bg1"/>
                </a:solidFill>
                <a:latin typeface="Cambria" pitchFamily="18" charset="0"/>
              </a:rPr>
              <a:t> La mayoría de los mujeres dan administrar las drogas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4343400" y="5181600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>
                <a:solidFill>
                  <a:schemeClr val="bg1"/>
                </a:solidFill>
                <a:latin typeface="Cambria" pitchFamily="18" charset="0"/>
              </a:rPr>
              <a:t>Estas chicas son prostitutas niñas, en India.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6" descr="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4343400"/>
            <a:ext cx="404812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229600" cy="1143000"/>
          </a:xfrm>
        </p:spPr>
        <p:txBody>
          <a:bodyPr/>
          <a:lstStyle/>
          <a:p>
            <a:r>
              <a:rPr lang="es-ES" b="1" smtClean="0">
                <a:solidFill>
                  <a:schemeClr val="bg1"/>
                </a:solidFill>
                <a:latin typeface="Cambria" pitchFamily="18" charset="0"/>
              </a:rPr>
              <a:t>Una problema mas grave: 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32766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s-ES" sz="2800" smtClean="0">
                <a:solidFill>
                  <a:schemeClr val="bg1"/>
                </a:solidFill>
                <a:latin typeface="Cambria" pitchFamily="18" charset="0"/>
              </a:rPr>
              <a:t>    Hay muchos niñas que son traficadas todos los días. En los países como China, India, Cuba, Brasil y muchos otros, las niñas tienen relaciones sexuales por dinero. Ver el video, es muy triste. </a:t>
            </a:r>
          </a:p>
        </p:txBody>
      </p:sp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1676400" y="6305550"/>
            <a:ext cx="586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>
                <a:solidFill>
                  <a:schemeClr val="bg1"/>
                </a:solidFill>
                <a:latin typeface="Cambria" pitchFamily="18" charset="0"/>
                <a:hlinkClick r:id="rId3"/>
              </a:rPr>
              <a:t>http://www.youtube.com/watch?v=h7En-A1k1Ac</a:t>
            </a:r>
            <a:r>
              <a:rPr lang="es-ES" sz="2000">
                <a:solidFill>
                  <a:schemeClr val="bg1"/>
                </a:solidFill>
                <a:latin typeface="Cambria" pitchFamily="18" charset="0"/>
              </a:rPr>
              <a:t> </a:t>
            </a:r>
          </a:p>
        </p:txBody>
      </p:sp>
      <p:pic>
        <p:nvPicPr>
          <p:cNvPr id="25605" name="Picture 5" descr="2.jpg"/>
          <p:cNvPicPr>
            <a:picLocks noChangeAspect="1"/>
          </p:cNvPicPr>
          <p:nvPr/>
        </p:nvPicPr>
        <p:blipFill>
          <a:blip r:embed="rId4"/>
          <a:srcRect l="25575" t="18832" r="6033" b="16000"/>
          <a:stretch>
            <a:fillRect/>
          </a:stretch>
        </p:blipFill>
        <p:spPr bwMode="auto">
          <a:xfrm>
            <a:off x="152400" y="2667000"/>
            <a:ext cx="35941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8" descr="5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0200" y="2590800"/>
            <a:ext cx="3656013" cy="366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smtClean="0">
                <a:solidFill>
                  <a:schemeClr val="bg1"/>
                </a:solidFill>
                <a:latin typeface="Cambria" pitchFamily="18" charset="0"/>
              </a:rPr>
              <a:t>Que es el solución? 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es-ES" smtClean="0">
                <a:solidFill>
                  <a:schemeClr val="bg1"/>
                </a:solidFill>
                <a:latin typeface="Cambria" pitchFamily="18" charset="0"/>
              </a:rPr>
              <a:t>No se, pero, si envían a la escuela, ellos tienen más opciones. No tienen usar sus cuerpos por el dinero y las reglas.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smtClean="0">
                <a:solidFill>
                  <a:schemeClr val="bg1"/>
                </a:solidFill>
                <a:latin typeface="Cambria" pitchFamily="18" charset="0"/>
              </a:rPr>
              <a:t>Preguntas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mtClean="0">
                <a:solidFill>
                  <a:schemeClr val="bg1"/>
                </a:solidFill>
                <a:latin typeface="Cambria" pitchFamily="18" charset="0"/>
              </a:rPr>
              <a:t>Antes de esta presentación, quien supo sobre prostitución? </a:t>
            </a:r>
          </a:p>
          <a:p>
            <a:r>
              <a:rPr lang="es-ES" smtClean="0">
                <a:solidFill>
                  <a:schemeClr val="bg1"/>
                </a:solidFill>
                <a:latin typeface="Cambria" pitchFamily="18" charset="0"/>
              </a:rPr>
              <a:t>Como podemos a ayudar los niños? </a:t>
            </a:r>
          </a:p>
          <a:p>
            <a:r>
              <a:rPr lang="es-ES" smtClean="0">
                <a:solidFill>
                  <a:schemeClr val="bg1"/>
                </a:solidFill>
                <a:latin typeface="Cambria" pitchFamily="18" charset="0"/>
              </a:rPr>
              <a:t>Que es el consecuencias de la prostitución? </a:t>
            </a:r>
          </a:p>
          <a:p>
            <a:r>
              <a:rPr lang="es-ES" smtClean="0">
                <a:solidFill>
                  <a:schemeClr val="bg1"/>
                </a:solidFill>
                <a:latin typeface="Cambria" pitchFamily="18" charset="0"/>
              </a:rPr>
              <a:t> Son libres esa mujeres? </a:t>
            </a:r>
          </a:p>
          <a:p>
            <a:endParaRPr lang="es-ES" smtClean="0"/>
          </a:p>
          <a:p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s-ES_tradnl" b="1" smtClean="0">
                <a:solidFill>
                  <a:schemeClr val="bg1"/>
                </a:solidFill>
                <a:latin typeface="Cambria" pitchFamily="18" charset="0"/>
              </a:rPr>
              <a:t>El origen de las prostitutas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3886200" cy="57150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mtClean="0">
                <a:solidFill>
                  <a:schemeClr val="bg1"/>
                </a:solidFill>
                <a:latin typeface="Cambria" pitchFamily="18" charset="0"/>
              </a:rPr>
              <a:t>Muchos mujeres están prostitutas porque no tienen dinero o su situación económica es no bueno.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mtClean="0">
                <a:solidFill>
                  <a:schemeClr val="bg1"/>
                </a:solidFill>
                <a:latin typeface="Cambria" pitchFamily="18" charset="0"/>
              </a:rPr>
              <a:t>Ellos no tienen trabajadores o familia se mantiene.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mtClean="0">
                <a:solidFill>
                  <a:schemeClr val="bg1"/>
                </a:solidFill>
                <a:latin typeface="Cambria" pitchFamily="18" charset="0"/>
              </a:rPr>
              <a:t> Depende de en el tiempo (que siglo), las prostitutas son aceptado. </a:t>
            </a:r>
            <a:endParaRPr lang="es-ES_tradnl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5363" name="Picture 3" descr="Prostitution.jpg"/>
          <p:cNvPicPr>
            <a:picLocks noChangeAspect="1"/>
          </p:cNvPicPr>
          <p:nvPr/>
        </p:nvPicPr>
        <p:blipFill>
          <a:blip r:embed="rId2"/>
          <a:srcRect l="4330" r="13396" b="1675"/>
          <a:stretch>
            <a:fillRect/>
          </a:stretch>
        </p:blipFill>
        <p:spPr bwMode="auto">
          <a:xfrm>
            <a:off x="4191000" y="1600200"/>
            <a:ext cx="4738688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7" descr="C:\Users\CQuicksell\AppData\Local\Microsoft\Windows\Temporary Internet Files\Content.IE5\4XUEX3EY\MCj0440391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16764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itle 4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s-ES_tradnl" b="1" smtClean="0">
                <a:solidFill>
                  <a:schemeClr val="bg1"/>
                </a:solidFill>
                <a:latin typeface="Cambria" pitchFamily="18" charset="0"/>
              </a:rPr>
              <a:t>?Cual es una prostituta?</a:t>
            </a:r>
          </a:p>
        </p:txBody>
      </p:sp>
      <p:sp>
        <p:nvSpPr>
          <p:cNvPr id="16387" name="Content Placeholder 5"/>
          <p:cNvSpPr>
            <a:spLocks noGrp="1"/>
          </p:cNvSpPr>
          <p:nvPr>
            <p:ph idx="1"/>
          </p:nvPr>
        </p:nvSpPr>
        <p:spPr>
          <a:xfrm>
            <a:off x="228600" y="990600"/>
            <a:ext cx="8229600" cy="3048000"/>
          </a:xfrm>
        </p:spPr>
        <p:txBody>
          <a:bodyPr/>
          <a:lstStyle/>
          <a:p>
            <a:r>
              <a:rPr lang="es-ES_tradnl" smtClean="0">
                <a:solidFill>
                  <a:schemeClr val="bg1"/>
                </a:solidFill>
                <a:latin typeface="Cambria" pitchFamily="18" charset="0"/>
              </a:rPr>
              <a:t>Generalmente una mujer, pero a veces un hombre</a:t>
            </a:r>
          </a:p>
          <a:p>
            <a:r>
              <a:rPr lang="es-ES_tradnl" smtClean="0">
                <a:solidFill>
                  <a:schemeClr val="bg1"/>
                </a:solidFill>
                <a:latin typeface="Cambria" pitchFamily="18" charset="0"/>
              </a:rPr>
              <a:t>Tienen relaciones sexuales con muchas personas </a:t>
            </a:r>
          </a:p>
          <a:p>
            <a:r>
              <a:rPr lang="es-ES_tradnl" smtClean="0">
                <a:solidFill>
                  <a:schemeClr val="bg1"/>
                </a:solidFill>
                <a:latin typeface="Cambria" pitchFamily="18" charset="0"/>
              </a:rPr>
              <a:t>Reciben el dinero o la regla por su servicios </a:t>
            </a:r>
          </a:p>
          <a:p>
            <a:endParaRPr lang="es-ES_tradnl" smtClean="0"/>
          </a:p>
          <a:p>
            <a:endParaRPr lang="es-ES_tradnl" smtClean="0"/>
          </a:p>
        </p:txBody>
      </p:sp>
      <p:pic>
        <p:nvPicPr>
          <p:cNvPr id="16388" name="Picture 2" descr="C:\Users\CQuicksell\AppData\Local\Microsoft\Windows\Temporary Internet Files\Content.IE5\4XUEX3EY\MPj04431410000[1].jpg"/>
          <p:cNvPicPr>
            <a:picLocks noChangeAspect="1" noChangeArrowheads="1"/>
          </p:cNvPicPr>
          <p:nvPr/>
        </p:nvPicPr>
        <p:blipFill>
          <a:blip r:embed="rId3"/>
          <a:srcRect l="37750" t="443" r="9482"/>
          <a:stretch>
            <a:fillRect/>
          </a:stretch>
        </p:blipFill>
        <p:spPr bwMode="auto">
          <a:xfrm>
            <a:off x="304800" y="4191000"/>
            <a:ext cx="1900238" cy="238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3" descr="C:\Users\CQuicksell\AppData\Local\Microsoft\Windows\Temporary Internet Files\Content.IE5\53FSW5KO\MPj04431180000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3733800"/>
            <a:ext cx="711200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4" descr="C:\Users\CQuicksell\AppData\Local\Microsoft\Windows\Temporary Internet Files\Content.IE5\53FSW5KO\MPj04431170000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86200" y="5181600"/>
            <a:ext cx="762000" cy="114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5" descr="C:\Users\CQuicksell\AppData\Local\Microsoft\Windows\Temporary Internet Files\Content.IE5\TOO0TO9O\MPj04431140000[1].jpg"/>
          <p:cNvPicPr>
            <a:picLocks noChangeAspect="1" noChangeArrowheads="1"/>
          </p:cNvPicPr>
          <p:nvPr/>
        </p:nvPicPr>
        <p:blipFill>
          <a:blip r:embed="rId6"/>
          <a:srcRect l="4771" t="8939" r="54710"/>
          <a:stretch>
            <a:fillRect/>
          </a:stretch>
        </p:blipFill>
        <p:spPr bwMode="auto">
          <a:xfrm>
            <a:off x="4724400" y="4038600"/>
            <a:ext cx="8604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6" descr="C:\Users\CQuicksell\AppData\Local\Microsoft\Windows\Temporary Internet Files\Content.IE5\ZD4HO5CH\MPj04430320000[1].jpg"/>
          <p:cNvPicPr>
            <a:picLocks noChangeAspect="1" noChangeArrowheads="1"/>
          </p:cNvPicPr>
          <p:nvPr/>
        </p:nvPicPr>
        <p:blipFill>
          <a:blip r:embed="rId7"/>
          <a:srcRect t="10909"/>
          <a:stretch>
            <a:fillRect/>
          </a:stretch>
        </p:blipFill>
        <p:spPr bwMode="auto">
          <a:xfrm>
            <a:off x="5181600" y="5410200"/>
            <a:ext cx="9144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 flipV="1">
            <a:off x="2286000" y="4343400"/>
            <a:ext cx="1447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362200" y="4876800"/>
            <a:ext cx="21336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3076" idx="1"/>
          </p:cNvCxnSpPr>
          <p:nvPr/>
        </p:nvCxnSpPr>
        <p:spPr>
          <a:xfrm flipV="1">
            <a:off x="2286000" y="5753100"/>
            <a:ext cx="160020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286000" y="6477000"/>
            <a:ext cx="2590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0800000">
            <a:off x="6172200" y="5181600"/>
            <a:ext cx="12192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8" name="TextBox 27"/>
          <p:cNvSpPr txBox="1">
            <a:spLocks noChangeArrowheads="1"/>
          </p:cNvSpPr>
          <p:nvPr/>
        </p:nvSpPr>
        <p:spPr bwMode="auto">
          <a:xfrm>
            <a:off x="7467600" y="5257800"/>
            <a:ext cx="1219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>
                <a:solidFill>
                  <a:schemeClr val="bg1"/>
                </a:solidFill>
                <a:latin typeface="Cambria" pitchFamily="18" charset="0"/>
              </a:rPr>
              <a:t>She slept with all of them, and more!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/>
          <a:lstStyle/>
          <a:p>
            <a:r>
              <a:rPr lang="es-ES" b="1" smtClean="0">
                <a:solidFill>
                  <a:schemeClr val="bg1"/>
                </a:solidFill>
                <a:latin typeface="Cambria" pitchFamily="18" charset="0"/>
              </a:rPr>
              <a:t>Tipos de la reglas: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3352800" y="3810000"/>
            <a:ext cx="3505200" cy="2895600"/>
          </a:xfrm>
        </p:spPr>
        <p:txBody>
          <a:bodyPr/>
          <a:lstStyle/>
          <a:p>
            <a:r>
              <a:rPr lang="es-ES" smtClean="0">
                <a:solidFill>
                  <a:schemeClr val="bg1"/>
                </a:solidFill>
                <a:latin typeface="Cambria" pitchFamily="18" charset="0"/>
              </a:rPr>
              <a:t>El Perfume</a:t>
            </a:r>
          </a:p>
          <a:p>
            <a:r>
              <a:rPr lang="es-ES" smtClean="0">
                <a:solidFill>
                  <a:schemeClr val="bg1"/>
                </a:solidFill>
                <a:latin typeface="Cambria" pitchFamily="18" charset="0"/>
              </a:rPr>
              <a:t>La Lencería </a:t>
            </a:r>
          </a:p>
          <a:p>
            <a:r>
              <a:rPr lang="es-ES" smtClean="0">
                <a:solidFill>
                  <a:schemeClr val="bg1"/>
                </a:solidFill>
                <a:latin typeface="Cambria" pitchFamily="18" charset="0"/>
              </a:rPr>
              <a:t>El Dinero </a:t>
            </a:r>
          </a:p>
          <a:p>
            <a:r>
              <a:rPr lang="es-ES" smtClean="0">
                <a:solidFill>
                  <a:schemeClr val="bg1"/>
                </a:solidFill>
                <a:latin typeface="Cambria" pitchFamily="18" charset="0"/>
              </a:rPr>
              <a:t>El Sostén </a:t>
            </a:r>
          </a:p>
          <a:p>
            <a:endParaRPr lang="es-ES" smtClean="0"/>
          </a:p>
          <a:p>
            <a:endParaRPr lang="es-ES" smtClean="0"/>
          </a:p>
        </p:txBody>
      </p:sp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228600" y="304800"/>
            <a:ext cx="86868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300">
                <a:solidFill>
                  <a:schemeClr val="bg1"/>
                </a:solidFill>
                <a:latin typeface="Cambria" pitchFamily="18" charset="0"/>
              </a:rPr>
              <a:t>Las mujeres son sin libres no reciban las reglas. A veces, su dinero da a el chulo. Ellos no van el dinero nunca. </a:t>
            </a: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762000" y="2057400"/>
            <a:ext cx="76962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300">
                <a:solidFill>
                  <a:schemeClr val="bg1"/>
                </a:solidFill>
                <a:latin typeface="Cambria" pitchFamily="18" charset="0"/>
              </a:rPr>
              <a:t>Pero, las mujeres libres reciben las reglas a menudo.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12700"/>
            <a:ext cx="8229600" cy="596900"/>
          </a:xfrm>
        </p:spPr>
        <p:txBody>
          <a:bodyPr/>
          <a:lstStyle/>
          <a:p>
            <a:pPr algn="ctr"/>
            <a:r>
              <a:rPr lang="es-ES_tradnl" sz="3600" smtClean="0">
                <a:solidFill>
                  <a:schemeClr val="bg1"/>
                </a:solidFill>
                <a:latin typeface="Cambria" pitchFamily="18" charset="0"/>
              </a:rPr>
              <a:t>Los países con prostitutas legales 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3581400" y="1447800"/>
            <a:ext cx="5105400" cy="914400"/>
          </a:xfrm>
        </p:spPr>
        <p:txBody>
          <a:bodyPr/>
          <a:lstStyle/>
          <a:p>
            <a:r>
              <a:rPr lang="es-ES_tradnl" smtClean="0">
                <a:solidFill>
                  <a:schemeClr val="bg1"/>
                </a:solidFill>
                <a:latin typeface="Cambria" pitchFamily="18" charset="0"/>
              </a:rPr>
              <a:t>El famoso, La Zona Roja.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288" y="838200"/>
            <a:ext cx="3008312" cy="1676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dirty="0" smtClean="0">
                <a:solidFill>
                  <a:schemeClr val="bg1"/>
                </a:solidFill>
                <a:latin typeface="Cambria" pitchFamily="18" charset="0"/>
              </a:rPr>
              <a:t>Los países: </a:t>
            </a:r>
            <a:endParaRPr lang="es-ES_tradnl" dirty="0">
              <a:solidFill>
                <a:schemeClr val="bg1"/>
              </a:solidFill>
              <a:latin typeface="Cambria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dirty="0" smtClean="0">
                <a:solidFill>
                  <a:schemeClr val="bg1"/>
                </a:solidFill>
                <a:latin typeface="Cambria" pitchFamily="18" charset="0"/>
              </a:rPr>
              <a:t>Canadá</a:t>
            </a:r>
          </a:p>
          <a:p>
            <a:pPr marL="342900" indent="-3429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dirty="0" smtClean="0">
                <a:solidFill>
                  <a:schemeClr val="bg1"/>
                </a:solidFill>
                <a:latin typeface="Cambria" pitchFamily="18" charset="0"/>
              </a:rPr>
              <a:t>Australia</a:t>
            </a:r>
          </a:p>
          <a:p>
            <a:pPr marL="342900" indent="-3429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dirty="0" smtClean="0">
                <a:solidFill>
                  <a:schemeClr val="bg1"/>
                </a:solidFill>
                <a:latin typeface="Cambria" pitchFamily="18" charset="0"/>
              </a:rPr>
              <a:t>México (incluso la mayoría de los países en Sudamérica) </a:t>
            </a:r>
          </a:p>
          <a:p>
            <a:pPr marL="342900" indent="-3429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dirty="0" smtClean="0">
                <a:solidFill>
                  <a:schemeClr val="bg1"/>
                </a:solidFill>
                <a:latin typeface="Cambria" pitchFamily="18" charset="0"/>
              </a:rPr>
              <a:t>Ámsterdam  </a:t>
            </a:r>
            <a:endParaRPr lang="es-ES_tradnl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8436" name="Picture 4" descr="amsterdamprostitutes.jpg"/>
          <p:cNvPicPr>
            <a:picLocks noChangeAspect="1"/>
          </p:cNvPicPr>
          <p:nvPr/>
        </p:nvPicPr>
        <p:blipFill>
          <a:blip r:embed="rId2"/>
          <a:srcRect l="9386" t="5556" r="9386"/>
          <a:stretch>
            <a:fillRect/>
          </a:stretch>
        </p:blipFill>
        <p:spPr bwMode="auto">
          <a:xfrm>
            <a:off x="3810000" y="2286000"/>
            <a:ext cx="5029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rld.jpg"/>
          <p:cNvPicPr>
            <a:picLocks noChangeAspect="1"/>
          </p:cNvPicPr>
          <p:nvPr/>
        </p:nvPicPr>
        <p:blipFill>
          <a:blip r:embed="rId3"/>
          <a:srcRect l="5000" t="30800" r="21875" b="2000"/>
          <a:stretch>
            <a:fillRect/>
          </a:stretch>
        </p:blipFill>
        <p:spPr bwMode="auto">
          <a:xfrm>
            <a:off x="304800" y="2514600"/>
            <a:ext cx="2971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600" smtClean="0">
                <a:solidFill>
                  <a:schemeClr val="bg1"/>
                </a:solidFill>
                <a:latin typeface="Cambria" pitchFamily="18" charset="0"/>
              </a:rPr>
              <a:t>Pero, en los Estados Unidos…</a:t>
            </a:r>
          </a:p>
        </p:txBody>
      </p:sp>
      <p:sp>
        <p:nvSpPr>
          <p:cNvPr id="19458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752600"/>
            <a:ext cx="3008313" cy="622300"/>
          </a:xfrm>
        </p:spPr>
        <p:txBody>
          <a:bodyPr/>
          <a:lstStyle/>
          <a:p>
            <a:r>
              <a:rPr lang="es-ES_tradnl" sz="1800" smtClean="0">
                <a:solidFill>
                  <a:schemeClr val="bg1"/>
                </a:solidFill>
                <a:latin typeface="Cambria" pitchFamily="18" charset="0"/>
              </a:rPr>
              <a:t>El prostitución no es legal.</a:t>
            </a:r>
          </a:p>
        </p:txBody>
      </p:sp>
      <p:pic>
        <p:nvPicPr>
          <p:cNvPr id="19459" name="Content Placeholder 6" descr="prostitution2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10000" contrast="20000"/>
          </a:blip>
          <a:srcRect r="19502"/>
          <a:stretch>
            <a:fillRect/>
          </a:stretch>
        </p:blipFill>
        <p:spPr>
          <a:xfrm>
            <a:off x="3657600" y="1447800"/>
            <a:ext cx="5105400" cy="4756150"/>
          </a:xfrm>
        </p:spPr>
      </p:pic>
      <p:pic>
        <p:nvPicPr>
          <p:cNvPr id="19460" name="Picture 2" descr="C:\Users\CQuicksell\AppData\Local\Microsoft\Windows\Temporary Internet Files\Content.IE5\TOO0TO9O\MCj0441321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36220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" descr="C:\Users\CQuicksell\AppData\Local\Microsoft\Windows\Temporary Internet Files\Content.IE5\ZD4HO5CH\MCj030367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347993">
            <a:off x="3962400" y="1066800"/>
            <a:ext cx="4773613" cy="479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5029200"/>
            <a:ext cx="8458200" cy="1981200"/>
          </a:xfrm>
        </p:spPr>
        <p:txBody>
          <a:bodyPr/>
          <a:lstStyle/>
          <a:p>
            <a:r>
              <a:rPr lang="es-ES" sz="2400" smtClean="0">
                <a:solidFill>
                  <a:schemeClr val="bg1"/>
                </a:solidFill>
                <a:latin typeface="Cambria" pitchFamily="18" charset="0"/>
              </a:rPr>
              <a:t>Hay muchos sitios donde puedes a encontrar prostitutas.  Especialmente en los países de Sudamérica. Hay muchos mujeres que llamado (como hablan) una gata o una puta. En el sitios, hay los nombres, los números de teléfonos y  las señas.  </a:t>
            </a:r>
          </a:p>
        </p:txBody>
      </p:sp>
      <p:pic>
        <p:nvPicPr>
          <p:cNvPr id="20482" name="Picture Placeholder 6" descr="lorenzo-moscio-rio-prostitution-01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6084" r="6084"/>
          <a:stretch>
            <a:fillRect/>
          </a:stretch>
        </p:blipFill>
        <p:spPr>
          <a:xfrm>
            <a:off x="1255713" y="84138"/>
            <a:ext cx="6288087" cy="47164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s-ES" b="1" smtClean="0">
                <a:solidFill>
                  <a:schemeClr val="bg1"/>
                </a:solidFill>
                <a:latin typeface="Cambria" pitchFamily="18" charset="0"/>
              </a:rPr>
              <a:t>Pero…	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57200" y="1112838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s-ES" smtClean="0">
                <a:solidFill>
                  <a:schemeClr val="bg1"/>
                </a:solidFill>
                <a:latin typeface="Cambria" pitchFamily="18" charset="0"/>
              </a:rPr>
              <a:t>Les parece que la problema de la prostitución han terminado. </a:t>
            </a:r>
          </a:p>
          <a:p>
            <a:pPr>
              <a:buFont typeface="Arial" charset="0"/>
              <a:buNone/>
            </a:pPr>
            <a:r>
              <a:rPr lang="es-ES" smtClean="0">
                <a:solidFill>
                  <a:schemeClr val="bg1"/>
                </a:solidFill>
                <a:latin typeface="Cambria" pitchFamily="18" charset="0"/>
              </a:rPr>
              <a:t>Ya que el desarrollo del Internet, prostitución esta movido de las cafeterías y los bares. </a:t>
            </a:r>
          </a:p>
        </p:txBody>
      </p:sp>
      <p:pic>
        <p:nvPicPr>
          <p:cNvPr id="21507" name="Picture 4" descr="child-prostitutes.jpg"/>
          <p:cNvPicPr>
            <a:picLocks noChangeAspect="1"/>
          </p:cNvPicPr>
          <p:nvPr/>
        </p:nvPicPr>
        <p:blipFill>
          <a:blip r:embed="rId2"/>
          <a:srcRect l="51430" t="932"/>
          <a:stretch>
            <a:fillRect/>
          </a:stretch>
        </p:blipFill>
        <p:spPr bwMode="auto">
          <a:xfrm>
            <a:off x="381000" y="3200400"/>
            <a:ext cx="2590800" cy="35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7" descr="czech prostitut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3352800"/>
            <a:ext cx="2695575" cy="323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304800" y="304800"/>
            <a:ext cx="3810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4000">
                <a:solidFill>
                  <a:schemeClr val="bg1"/>
                </a:solidFill>
                <a:latin typeface="Cambria" pitchFamily="18" charset="0"/>
              </a:rPr>
              <a:t>Son libres esas mujeres?</a:t>
            </a:r>
          </a:p>
        </p:txBody>
      </p:sp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3505200" y="1066800"/>
            <a:ext cx="5257800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600">
                <a:solidFill>
                  <a:schemeClr val="bg1"/>
                </a:solidFill>
                <a:latin typeface="Cambria" pitchFamily="18" charset="0"/>
              </a:rPr>
              <a:t>Depende de…</a:t>
            </a:r>
          </a:p>
          <a:p>
            <a:pPr algn="r">
              <a:buFont typeface="Arial" charset="0"/>
              <a:buChar char="•"/>
            </a:pPr>
            <a:r>
              <a:rPr lang="es-ES_tradnl" sz="2600">
                <a:solidFill>
                  <a:schemeClr val="bg1"/>
                </a:solidFill>
                <a:latin typeface="Cambria" pitchFamily="18" charset="0"/>
              </a:rPr>
              <a:t>Algunos mujeres quieren a trabajar, pero no realizan que este es su trabajo. (el tráfico humano) </a:t>
            </a:r>
          </a:p>
          <a:p>
            <a:pPr algn="r">
              <a:buFont typeface="Arial" charset="0"/>
              <a:buChar char="•"/>
            </a:pPr>
            <a:r>
              <a:rPr lang="es-ES_tradnl" sz="2600">
                <a:solidFill>
                  <a:schemeClr val="bg1"/>
                </a:solidFill>
                <a:latin typeface="Cambria" pitchFamily="18" charset="0"/>
              </a:rPr>
              <a:t>Otros, no tienen dinero y necesitan encontrar trabajadores.</a:t>
            </a:r>
          </a:p>
          <a:p>
            <a:pPr algn="r">
              <a:buFont typeface="Arial" charset="0"/>
              <a:buChar char="•"/>
            </a:pPr>
            <a:r>
              <a:rPr lang="es-ES_tradnl" sz="2600">
                <a:solidFill>
                  <a:schemeClr val="bg1"/>
                </a:solidFill>
                <a:latin typeface="Cambria" pitchFamily="18" charset="0"/>
              </a:rPr>
              <a:t>Ellos ganan </a:t>
            </a:r>
            <a:br>
              <a:rPr lang="es-ES_tradnl" sz="2600">
                <a:solidFill>
                  <a:schemeClr val="bg1"/>
                </a:solidFill>
                <a:latin typeface="Cambria" pitchFamily="18" charset="0"/>
              </a:rPr>
            </a:br>
            <a:r>
              <a:rPr lang="es-ES_tradnl" sz="2600">
                <a:solidFill>
                  <a:schemeClr val="bg1"/>
                </a:solidFill>
                <a:latin typeface="Cambria" pitchFamily="18" charset="0"/>
              </a:rPr>
              <a:t>mucho dinero y </a:t>
            </a:r>
            <a:br>
              <a:rPr lang="es-ES_tradnl" sz="2600">
                <a:solidFill>
                  <a:schemeClr val="bg1"/>
                </a:solidFill>
                <a:latin typeface="Cambria" pitchFamily="18" charset="0"/>
              </a:rPr>
            </a:br>
            <a:r>
              <a:rPr lang="es-ES_tradnl" sz="2600">
                <a:solidFill>
                  <a:schemeClr val="bg1"/>
                </a:solidFill>
                <a:latin typeface="Cambria" pitchFamily="18" charset="0"/>
              </a:rPr>
              <a:t>manejan el situación.   </a:t>
            </a:r>
          </a:p>
        </p:txBody>
      </p:sp>
      <p:pic>
        <p:nvPicPr>
          <p:cNvPr id="22531" name="Picture 2" descr="C:\Users\CQuicksell\AppData\Local\Microsoft\Windows\Temporary Internet Files\Content.IE5\TOO0TO9O\MPj0407482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429000"/>
            <a:ext cx="470217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</TotalTime>
  <Words>397</Words>
  <Application>Microsoft Office PowerPoint</Application>
  <PresentationFormat>On-screen Show (4:3)</PresentationFormat>
  <Paragraphs>54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Calibri</vt:lpstr>
      <vt:lpstr>Arial</vt:lpstr>
      <vt:lpstr>Cambria</vt:lpstr>
      <vt:lpstr>Office Theme</vt:lpstr>
      <vt:lpstr>Las Prostitutas</vt:lpstr>
      <vt:lpstr>El origen de las prostitutas </vt:lpstr>
      <vt:lpstr>?Cual es una prostituta?</vt:lpstr>
      <vt:lpstr>Tipos de la reglas:</vt:lpstr>
      <vt:lpstr>Los países con prostitutas legales </vt:lpstr>
      <vt:lpstr>Pero, en los Estados Unidos…</vt:lpstr>
      <vt:lpstr>Slide 7</vt:lpstr>
      <vt:lpstr>Pero… </vt:lpstr>
      <vt:lpstr>Slide 9</vt:lpstr>
      <vt:lpstr>Consecuencias:</vt:lpstr>
      <vt:lpstr>El tráfico humano </vt:lpstr>
      <vt:lpstr>Una problema mas grave: </vt:lpstr>
      <vt:lpstr>Que es el solución? </vt:lpstr>
      <vt:lpstr>Preguntas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Cait Quicksell</dc:creator>
  <cp:lastModifiedBy>Michael Orstein</cp:lastModifiedBy>
  <cp:revision>66</cp:revision>
  <dcterms:created xsi:type="dcterms:W3CDTF">2009-12-02T20:40:10Z</dcterms:created>
  <dcterms:modified xsi:type="dcterms:W3CDTF">2009-12-16T17:26:38Z</dcterms:modified>
</cp:coreProperties>
</file>