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sldIdLst>
    <p:sldId id="256" r:id="rId2"/>
    <p:sldId id="257" r:id="rId3"/>
    <p:sldId id="258" r:id="rId4"/>
    <p:sldId id="264" r:id="rId5"/>
    <p:sldId id="265" r:id="rId6"/>
    <p:sldId id="259" r:id="rId7"/>
    <p:sldId id="267" r:id="rId8"/>
    <p:sldId id="270" r:id="rId9"/>
    <p:sldId id="268" r:id="rId10"/>
    <p:sldId id="269" r:id="rId11"/>
    <p:sldId id="261" r:id="rId12"/>
    <p:sldId id="262" r:id="rId13"/>
    <p:sldId id="263"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15" autoAdjust="0"/>
    <p:restoredTop sz="86408" autoAdjust="0"/>
  </p:normalViewPr>
  <p:slideViewPr>
    <p:cSldViewPr>
      <p:cViewPr varScale="1">
        <p:scale>
          <a:sx n="82" d="100"/>
          <a:sy n="82" d="100"/>
        </p:scale>
        <p:origin x="-78"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46FBDA6-F8FD-4E93-83FB-9A3DD515FD01}" type="datetimeFigureOut">
              <a:rPr lang="en-US" smtClean="0"/>
              <a:t>12/11/2009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F5722C2-A150-44AB-91DE-AAE8C3CBCE8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5722C2-A150-44AB-91DE-AAE8C3CBCE8D}"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50000"/>
              </a:lnSpc>
            </a:pPr>
            <a:endParaRPr lang="en-US" b="1" dirty="0"/>
          </a:p>
        </p:txBody>
      </p:sp>
      <p:sp>
        <p:nvSpPr>
          <p:cNvPr id="4" name="Slide Number Placeholder 3"/>
          <p:cNvSpPr>
            <a:spLocks noGrp="1"/>
          </p:cNvSpPr>
          <p:nvPr>
            <p:ph type="sldNum" sz="quarter" idx="10"/>
          </p:nvPr>
        </p:nvSpPr>
        <p:spPr/>
        <p:txBody>
          <a:bodyPr/>
          <a:lstStyle/>
          <a:p>
            <a:fld id="{3F5722C2-A150-44AB-91DE-AAE8C3CBCE8D}"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931774">
              <a:defRPr/>
            </a:pPr>
            <a:r>
              <a:rPr lang="es-MX" sz="2400" b="1" dirty="0"/>
              <a:t>Ahora hay controversia sobre los OGM. </a:t>
            </a:r>
            <a:r>
              <a:rPr lang="es-MX" sz="2400" dirty="0"/>
              <a:t>El gran publico no se mucho sobre los OGM. Las noticias no son exactos. </a:t>
            </a:r>
          </a:p>
          <a:p>
            <a:pPr defTabSz="931774">
              <a:defRPr/>
            </a:pPr>
            <a:r>
              <a:rPr lang="es-MX" sz="2400" dirty="0"/>
              <a:t>También hay i</a:t>
            </a:r>
            <a:r>
              <a:rPr lang="es-MX" sz="2400" b="1" dirty="0" err="1"/>
              <a:t>mplicaciones</a:t>
            </a:r>
            <a:r>
              <a:rPr lang="es-MX" sz="2400" b="1" dirty="0"/>
              <a:t> éticas. </a:t>
            </a:r>
            <a:r>
              <a:rPr lang="es-MX" sz="2400" dirty="0"/>
              <a:t>Muchas personas creen que no es justo hacer daño a los animales y a las plantas para crear comida para los humanos. Hay gente que se oponen de comer los genes de animales en plantas. El problema es que ahora las empresas que cultivan los OGM no tienen que informar el publico o etiquetar sus productos. </a:t>
            </a:r>
          </a:p>
          <a:p>
            <a:pPr defTabSz="931774">
              <a:defRPr/>
            </a:pPr>
            <a:r>
              <a:rPr lang="es-MX" sz="2400" b="1" dirty="0"/>
              <a:t>El gobierno </a:t>
            </a:r>
            <a:r>
              <a:rPr lang="es-MX" sz="2400" dirty="0"/>
              <a:t>no ha hecho mucho para resolver estos problemas. No tiene bastante regulación para los OGM, porque hay confusión sobre quien tiene jurisdicción sobre los OGM. </a:t>
            </a:r>
          </a:p>
        </p:txBody>
      </p:sp>
      <p:sp>
        <p:nvSpPr>
          <p:cNvPr id="4" name="Slide Number Placeholder 3"/>
          <p:cNvSpPr>
            <a:spLocks noGrp="1"/>
          </p:cNvSpPr>
          <p:nvPr>
            <p:ph type="sldNum" sz="quarter" idx="10"/>
          </p:nvPr>
        </p:nvSpPr>
        <p:spPr/>
        <p:txBody>
          <a:bodyPr/>
          <a:lstStyle/>
          <a:p>
            <a:fld id="{3F5722C2-A150-44AB-91DE-AAE8C3CBCE8D}"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50000"/>
              </a:lnSpc>
            </a:pPr>
            <a:r>
              <a:rPr lang="es-MX" sz="2400" b="1" dirty="0"/>
              <a:t>Debemos cultivar los OGM</a:t>
            </a:r>
          </a:p>
          <a:p>
            <a:pPr>
              <a:lnSpc>
                <a:spcPct val="150000"/>
              </a:lnSpc>
            </a:pPr>
            <a:r>
              <a:rPr lang="es-MX" sz="2400" dirty="0"/>
              <a:t>Podemos usarlos para resolver problemas del malnutrición y del hambre en el mundo, que será muy importante en el futuro. </a:t>
            </a:r>
          </a:p>
          <a:p>
            <a:pPr>
              <a:lnSpc>
                <a:spcPct val="150000"/>
              </a:lnSpc>
            </a:pPr>
            <a:r>
              <a:rPr lang="es-MX" sz="2400" dirty="0"/>
              <a:t>Pero el gobierno tiene que ser mas activa en regulando los OGM y tiene que requerir las compañías etiquetar sus productos, porque es engañoso al gran publico si venden productos OGM sin etiquetas.    </a:t>
            </a:r>
          </a:p>
          <a:p>
            <a:endParaRPr lang="en-US" sz="2400" dirty="0"/>
          </a:p>
        </p:txBody>
      </p:sp>
      <p:sp>
        <p:nvSpPr>
          <p:cNvPr id="4" name="Slide Number Placeholder 3"/>
          <p:cNvSpPr>
            <a:spLocks noGrp="1"/>
          </p:cNvSpPr>
          <p:nvPr>
            <p:ph type="sldNum" sz="quarter" idx="10"/>
          </p:nvPr>
        </p:nvSpPr>
        <p:spPr/>
        <p:txBody>
          <a:bodyPr/>
          <a:lstStyle/>
          <a:p>
            <a:fld id="{3F5722C2-A150-44AB-91DE-AAE8C3CBCE8D}"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5722C2-A150-44AB-91DE-AAE8C3CBCE8D}" type="slidenum">
              <a:rPr lang="en-US" smtClean="0"/>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2" defTabSz="931774"/>
            <a:r>
              <a:rPr lang="es-MX" sz="2900" b="1" dirty="0"/>
              <a:t>la tecnología de ADN recombinante</a:t>
            </a:r>
            <a:r>
              <a:rPr lang="en-US" sz="2900" dirty="0"/>
              <a:t>: </a:t>
            </a:r>
            <a:r>
              <a:rPr lang="es-MX" sz="2900" dirty="0"/>
              <a:t>Los científicos toman el ADN de un organismo o ADN artificial y lo ponen en el ADN del otro organismo para crear genes nuevos. </a:t>
            </a:r>
            <a:endParaRPr lang="en-US" sz="2900" dirty="0"/>
          </a:p>
          <a:p>
            <a:pPr marL="0" lvl="2" defTabSz="931774"/>
            <a:r>
              <a:rPr lang="es-MX" sz="2900" b="1" dirty="0"/>
              <a:t>la cría selectiva</a:t>
            </a:r>
            <a:r>
              <a:rPr lang="es-MX" sz="2900" dirty="0"/>
              <a:t>:</a:t>
            </a:r>
            <a:r>
              <a:rPr lang="es-MX" sz="2900" b="1" dirty="0"/>
              <a:t> </a:t>
            </a:r>
            <a:r>
              <a:rPr lang="es-MX" sz="2900" dirty="0"/>
              <a:t>solo se cultivan los organismos que tienen genes favorables</a:t>
            </a:r>
            <a:endParaRPr lang="en-US" sz="2900" dirty="0"/>
          </a:p>
          <a:p>
            <a:endParaRPr lang="en-US" sz="2400" dirty="0"/>
          </a:p>
        </p:txBody>
      </p:sp>
      <p:sp>
        <p:nvSpPr>
          <p:cNvPr id="4" name="Slide Number Placeholder 3"/>
          <p:cNvSpPr>
            <a:spLocks noGrp="1"/>
          </p:cNvSpPr>
          <p:nvPr>
            <p:ph type="sldNum" sz="quarter" idx="10"/>
          </p:nvPr>
        </p:nvSpPr>
        <p:spPr/>
        <p:txBody>
          <a:bodyPr/>
          <a:lstStyle/>
          <a:p>
            <a:fld id="{3F5722C2-A150-44AB-91DE-AAE8C3CBCE8D}"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232943" indent="-232943" defTabSz="931774">
              <a:buFontTx/>
              <a:buAutoNum type="arabicPeriod"/>
            </a:pPr>
            <a:r>
              <a:rPr lang="es-MX" sz="2400" b="1" dirty="0"/>
              <a:t>Mejorar el sabor, la calidad y el valor nutritivo: </a:t>
            </a:r>
            <a:r>
              <a:rPr lang="es-MX" sz="2400" dirty="0"/>
              <a:t>Puede ser muy útiles para alimentar a los naciones pobres donde el malnutrición es un problema grande. Habrá suficiente comida para todo el mundo</a:t>
            </a:r>
          </a:p>
          <a:p>
            <a:pPr marL="232943" indent="-232943" defTabSz="931774">
              <a:buFontTx/>
              <a:buAutoNum type="arabicPeriod"/>
            </a:pPr>
            <a:r>
              <a:rPr lang="es-MX" sz="2400" b="1" dirty="0"/>
              <a:t>Superar la resistencia a plagas y enfermedades: </a:t>
            </a:r>
            <a:r>
              <a:rPr lang="es-MX" sz="2400" dirty="0"/>
              <a:t>También puede elimina la dependencia de los pesticidas, que son malos para el medio ambiente</a:t>
            </a:r>
          </a:p>
          <a:p>
            <a:pPr marL="232943" indent="-232943" defTabSz="931774">
              <a:buFontTx/>
              <a:buAutoNum type="arabicPeriod"/>
            </a:pPr>
            <a:r>
              <a:rPr lang="es-MX" sz="2400" b="1" dirty="0"/>
              <a:t>Conservar suelo, agua, y energía: </a:t>
            </a:r>
            <a:r>
              <a:rPr lang="es-MX" sz="2400" dirty="0"/>
              <a:t>En el futuro no habrá suficiente tierra, y será necesario conservar los recursos naturales. Los OGM pueden ayudarnos hacer esto</a:t>
            </a:r>
          </a:p>
        </p:txBody>
      </p:sp>
      <p:sp>
        <p:nvSpPr>
          <p:cNvPr id="4" name="Slide Number Placeholder 3"/>
          <p:cNvSpPr>
            <a:spLocks noGrp="1"/>
          </p:cNvSpPr>
          <p:nvPr>
            <p:ph type="sldNum" sz="quarter" idx="10"/>
          </p:nvPr>
        </p:nvSpPr>
        <p:spPr/>
        <p:txBody>
          <a:bodyPr/>
          <a:lstStyle/>
          <a:p>
            <a:fld id="{3F5722C2-A150-44AB-91DE-AAE8C3CBCE8D}"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5722C2-A150-44AB-91DE-AAE8C3CBCE8D}"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5722C2-A150-44AB-91DE-AAE8C3CBCE8D}"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a:lnSpc>
                <a:spcPct val="150000"/>
              </a:lnSpc>
            </a:pPr>
            <a:r>
              <a:rPr lang="es-MX" sz="2400" b="1" dirty="0"/>
              <a:t>1. Los OGM no son totalmente seguros</a:t>
            </a:r>
            <a:r>
              <a:rPr lang="es-MX" sz="2400" dirty="0"/>
              <a:t>: ya que son nuevos, no sabemos mucho sobre los OGM. Por eso, pueden ser consecuencias desconocidas en el futuro. </a:t>
            </a:r>
            <a:endParaRPr lang="es-MX" sz="2400" b="1" dirty="0"/>
          </a:p>
          <a:p>
            <a:pPr>
              <a:lnSpc>
                <a:spcPct val="150000"/>
              </a:lnSpc>
            </a:pPr>
            <a:r>
              <a:rPr lang="es-MX" sz="2400" b="1" dirty="0"/>
              <a:t>2. Disminuir la diversidad natural</a:t>
            </a:r>
            <a:r>
              <a:rPr lang="es-MX" sz="2400" dirty="0"/>
              <a:t> porque solo plantas especificas son propagados, y otros que los humanos no consideran “útiles” son ignorados. </a:t>
            </a:r>
          </a:p>
          <a:p>
            <a:pPr>
              <a:lnSpc>
                <a:spcPct val="150000"/>
              </a:lnSpc>
            </a:pPr>
            <a:r>
              <a:rPr lang="es-MX" sz="2400" b="1" dirty="0"/>
              <a:t>3. Beneficiar a los países ricos: </a:t>
            </a:r>
            <a:r>
              <a:rPr lang="es-MX" sz="2400" dirty="0"/>
              <a:t>La tecnología de los OGM es caro desarrollar, y por eso solo los países desarrollados pueden investigarla. Aumenta la brecha entre los países ricos y los pobres. </a:t>
            </a:r>
          </a:p>
          <a:p>
            <a:pPr>
              <a:lnSpc>
                <a:spcPct val="150000"/>
              </a:lnSpc>
            </a:pPr>
            <a:r>
              <a:rPr lang="es-MX" sz="2400" b="1" dirty="0"/>
              <a:t>4. Crear alergias nuevas: </a:t>
            </a:r>
            <a:r>
              <a:rPr lang="es-MX" sz="2400" dirty="0"/>
              <a:t>La tecnología de OGM depende de creando genes nuevos. No sabemos los efectos que estos genes tendrán sobre la gente. </a:t>
            </a:r>
            <a:endParaRPr lang="en-US" sz="2400" b="1" dirty="0"/>
          </a:p>
        </p:txBody>
      </p:sp>
      <p:sp>
        <p:nvSpPr>
          <p:cNvPr id="4" name="Slide Number Placeholder 3"/>
          <p:cNvSpPr>
            <a:spLocks noGrp="1"/>
          </p:cNvSpPr>
          <p:nvPr>
            <p:ph type="sldNum" sz="quarter" idx="10"/>
          </p:nvPr>
        </p:nvSpPr>
        <p:spPr/>
        <p:txBody>
          <a:bodyPr/>
          <a:lstStyle/>
          <a:p>
            <a:fld id="{3F5722C2-A150-44AB-91DE-AAE8C3CBCE8D}"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50000"/>
              </a:lnSpc>
            </a:pPr>
            <a:endParaRPr lang="en-US" b="1" dirty="0"/>
          </a:p>
        </p:txBody>
      </p:sp>
      <p:sp>
        <p:nvSpPr>
          <p:cNvPr id="4" name="Slide Number Placeholder 3"/>
          <p:cNvSpPr>
            <a:spLocks noGrp="1"/>
          </p:cNvSpPr>
          <p:nvPr>
            <p:ph type="sldNum" sz="quarter" idx="10"/>
          </p:nvPr>
        </p:nvSpPr>
        <p:spPr/>
        <p:txBody>
          <a:bodyPr/>
          <a:lstStyle/>
          <a:p>
            <a:fld id="{3F5722C2-A150-44AB-91DE-AAE8C3CBCE8D}"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50000"/>
              </a:lnSpc>
            </a:pPr>
            <a:endParaRPr lang="en-US" b="1" dirty="0"/>
          </a:p>
        </p:txBody>
      </p:sp>
      <p:sp>
        <p:nvSpPr>
          <p:cNvPr id="4" name="Slide Number Placeholder 3"/>
          <p:cNvSpPr>
            <a:spLocks noGrp="1"/>
          </p:cNvSpPr>
          <p:nvPr>
            <p:ph type="sldNum" sz="quarter" idx="10"/>
          </p:nvPr>
        </p:nvSpPr>
        <p:spPr/>
        <p:txBody>
          <a:bodyPr/>
          <a:lstStyle/>
          <a:p>
            <a:fld id="{3F5722C2-A150-44AB-91DE-AAE8C3CBCE8D}"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50000"/>
              </a:lnSpc>
            </a:pPr>
            <a:endParaRPr lang="en-US" b="1" dirty="0"/>
          </a:p>
        </p:txBody>
      </p:sp>
      <p:sp>
        <p:nvSpPr>
          <p:cNvPr id="4" name="Slide Number Placeholder 3"/>
          <p:cNvSpPr>
            <a:spLocks noGrp="1"/>
          </p:cNvSpPr>
          <p:nvPr>
            <p:ph type="sldNum" sz="quarter" idx="10"/>
          </p:nvPr>
        </p:nvSpPr>
        <p:spPr/>
        <p:txBody>
          <a:bodyPr/>
          <a:lstStyle/>
          <a:p>
            <a:fld id="{3F5722C2-A150-44AB-91DE-AAE8C3CBCE8D}"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CF9F1AF-2BE3-442A-AF1F-954F36C58C94}" type="datetimeFigureOut">
              <a:rPr lang="en-US" smtClean="0"/>
              <a:t>12/11/2009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33A0195-D04C-470D-A262-D6995902828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F9F1AF-2BE3-442A-AF1F-954F36C58C94}" type="datetimeFigureOut">
              <a:rPr lang="en-US" smtClean="0"/>
              <a:t>12/11/2009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3A0195-D04C-470D-A262-D6995902828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F9F1AF-2BE3-442A-AF1F-954F36C58C94}" type="datetimeFigureOut">
              <a:rPr lang="en-US" smtClean="0"/>
              <a:t>12/11/2009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3A0195-D04C-470D-A262-D6995902828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CF9F1AF-2BE3-442A-AF1F-954F36C58C94}" type="datetimeFigureOut">
              <a:rPr lang="en-US" smtClean="0"/>
              <a:t>12/11/2009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3A0195-D04C-470D-A262-D6995902828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CF9F1AF-2BE3-442A-AF1F-954F36C58C94}" type="datetimeFigureOut">
              <a:rPr lang="en-US" smtClean="0"/>
              <a:t>12/11/2009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3A0195-D04C-470D-A262-D6995902828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F9F1AF-2BE3-442A-AF1F-954F36C58C94}" type="datetimeFigureOut">
              <a:rPr lang="en-US" smtClean="0"/>
              <a:t>12/11/2009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3A0195-D04C-470D-A262-D6995902828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CF9F1AF-2BE3-442A-AF1F-954F36C58C94}" type="datetimeFigureOut">
              <a:rPr lang="en-US" smtClean="0"/>
              <a:t>12/11/2009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3A0195-D04C-470D-A262-D6995902828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CF9F1AF-2BE3-442A-AF1F-954F36C58C94}" type="datetimeFigureOut">
              <a:rPr lang="en-US" smtClean="0"/>
              <a:t>12/11/2009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3A0195-D04C-470D-A262-D6995902828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F9F1AF-2BE3-442A-AF1F-954F36C58C94}" type="datetimeFigureOut">
              <a:rPr lang="en-US" smtClean="0"/>
              <a:t>12/11/2009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3A0195-D04C-470D-A262-D6995902828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CF9F1AF-2BE3-442A-AF1F-954F36C58C94}" type="datetimeFigureOut">
              <a:rPr lang="en-US" smtClean="0"/>
              <a:t>12/11/2009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3A0195-D04C-470D-A262-D6995902828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CF9F1AF-2BE3-442A-AF1F-954F36C58C94}" type="datetimeFigureOut">
              <a:rPr lang="en-US" smtClean="0"/>
              <a:t>12/11/2009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33A0195-D04C-470D-A262-D69959028284}"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CF9F1AF-2BE3-442A-AF1F-954F36C58C94}" type="datetimeFigureOut">
              <a:rPr lang="en-US" smtClean="0"/>
              <a:t>12/11/2009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33A0195-D04C-470D-A262-D69959028284}"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066800"/>
            <a:ext cx="7851648" cy="3581400"/>
          </a:xfrm>
        </p:spPr>
        <p:txBody>
          <a:bodyPr>
            <a:normAutofit/>
          </a:bodyPr>
          <a:lstStyle/>
          <a:p>
            <a:pPr marL="0" marR="0" indent="0" algn="ctr" defTabSz="914400" rtl="0" eaLnBrk="1" fontAlgn="auto" latinLnBrk="0" hangingPunct="1">
              <a:lnSpc>
                <a:spcPct val="100000"/>
              </a:lnSpc>
              <a:spcBef>
                <a:spcPct val="0"/>
              </a:spcBef>
              <a:spcAft>
                <a:spcPts val="0"/>
              </a:spcAft>
              <a:buClrTx/>
              <a:buSzTx/>
              <a:buFontTx/>
              <a:buNone/>
              <a:tabLst/>
              <a:defRPr/>
            </a:pPr>
            <a:r>
              <a:rPr lang="es-MX" sz="4400" kern="1200" noProof="0" dirty="0" smtClean="0">
                <a:solidFill>
                  <a:schemeClr val="tx1"/>
                </a:solidFill>
                <a:latin typeface="+mj-lt"/>
                <a:ea typeface="+mj-ea"/>
                <a:cs typeface="+mj-cs"/>
              </a:rPr>
              <a:t>Los Organismos Genéticamente Modificados (OGM)</a:t>
            </a:r>
          </a:p>
          <a:p>
            <a:endParaRPr lang="es-MX" noProof="0" dirty="0">
              <a:latin typeface="+mj-lt"/>
            </a:endParaRPr>
          </a:p>
        </p:txBody>
      </p:sp>
      <p:sp>
        <p:nvSpPr>
          <p:cNvPr id="3" name="Subtitle 2"/>
          <p:cNvSpPr>
            <a:spLocks noGrp="1"/>
          </p:cNvSpPr>
          <p:nvPr>
            <p:ph type="subTitle" idx="1"/>
          </p:nvPr>
        </p:nvSpPr>
        <p:spPr>
          <a:xfrm>
            <a:off x="533400" y="4648200"/>
            <a:ext cx="7854696" cy="1752600"/>
          </a:xfrm>
        </p:spPr>
        <p:txBody>
          <a:bodyPr/>
          <a:lstStyle/>
          <a:p>
            <a:pPr algn="ctr"/>
            <a:r>
              <a:rPr lang="es-MX" noProof="0" dirty="0" smtClean="0">
                <a:latin typeface="+mj-lt"/>
              </a:rPr>
              <a:t>por </a:t>
            </a:r>
            <a:r>
              <a:rPr lang="es-MX" noProof="0" dirty="0" err="1" smtClean="0">
                <a:latin typeface="+mj-lt"/>
              </a:rPr>
              <a:t>Charanya</a:t>
            </a:r>
            <a:r>
              <a:rPr lang="es-MX" noProof="0" dirty="0" smtClean="0">
                <a:latin typeface="+mj-lt"/>
              </a:rPr>
              <a:t> </a:t>
            </a:r>
            <a:r>
              <a:rPr lang="es-MX" noProof="0" dirty="0" err="1" smtClean="0">
                <a:latin typeface="+mj-lt"/>
              </a:rPr>
              <a:t>Kaushik</a:t>
            </a:r>
            <a:endParaRPr lang="es-MX" noProof="0" dirty="0">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noProof="0" dirty="0" smtClean="0">
                <a:latin typeface="+mj-lt"/>
              </a:rPr>
              <a:t>Desventajas</a:t>
            </a:r>
            <a:endParaRPr lang="es-MX" noProof="0" dirty="0">
              <a:latin typeface="+mj-lt"/>
            </a:endParaRPr>
          </a:p>
        </p:txBody>
      </p:sp>
      <p:pic>
        <p:nvPicPr>
          <p:cNvPr id="6146" name="Picture 2"/>
          <p:cNvPicPr>
            <a:picLocks noGrp="1" noChangeAspect="1" noChangeArrowheads="1"/>
          </p:cNvPicPr>
          <p:nvPr>
            <p:ph idx="1"/>
          </p:nvPr>
        </p:nvPicPr>
        <p:blipFill>
          <a:blip r:embed="rId3" cstate="print"/>
          <a:srcRect/>
          <a:stretch>
            <a:fillRect/>
          </a:stretch>
        </p:blipFill>
        <p:spPr bwMode="auto">
          <a:xfrm>
            <a:off x="1524000" y="2209800"/>
            <a:ext cx="5429250" cy="36078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noProof="0" dirty="0" smtClean="0">
                <a:latin typeface="+mj-lt"/>
              </a:rPr>
              <a:t>La Situación Actual en</a:t>
            </a:r>
            <a:r>
              <a:rPr lang="es-MX" baseline="0" noProof="0" dirty="0" smtClean="0">
                <a:latin typeface="+mj-lt"/>
              </a:rPr>
              <a:t> EEUU</a:t>
            </a:r>
            <a:endParaRPr lang="es-MX" noProof="0" dirty="0">
              <a:latin typeface="+mj-lt"/>
            </a:endParaRPr>
          </a:p>
        </p:txBody>
      </p:sp>
      <p:sp>
        <p:nvSpPr>
          <p:cNvPr id="3" name="Content Placeholder 2"/>
          <p:cNvSpPr>
            <a:spLocks noGrp="1"/>
          </p:cNvSpPr>
          <p:nvPr>
            <p:ph idx="1"/>
          </p:nvPr>
        </p:nvSpPr>
        <p:spPr/>
        <p:txBody>
          <a:bodyPr>
            <a:normAutofit/>
          </a:bodyPr>
          <a:lstStyle/>
          <a:p>
            <a:pPr lvl="0">
              <a:lnSpc>
                <a:spcPct val="150000"/>
              </a:lnSpc>
              <a:spcBef>
                <a:spcPts val="0"/>
              </a:spcBef>
            </a:pPr>
            <a:r>
              <a:rPr lang="es-MX" sz="2800" dirty="0" smtClean="0">
                <a:latin typeface="+mj-lt"/>
              </a:rPr>
              <a:t>C</a:t>
            </a:r>
            <a:r>
              <a:rPr lang="es-MX" sz="2800" noProof="0" dirty="0" err="1" smtClean="0">
                <a:latin typeface="+mj-lt"/>
              </a:rPr>
              <a:t>ontroversia</a:t>
            </a:r>
            <a:endParaRPr lang="es-MX" sz="2800" noProof="0" dirty="0" smtClean="0">
              <a:latin typeface="+mj-lt"/>
            </a:endParaRPr>
          </a:p>
          <a:p>
            <a:pPr lvl="0">
              <a:lnSpc>
                <a:spcPct val="150000"/>
              </a:lnSpc>
              <a:spcBef>
                <a:spcPts val="0"/>
              </a:spcBef>
            </a:pPr>
            <a:r>
              <a:rPr lang="es-MX" sz="2800" dirty="0" smtClean="0">
                <a:latin typeface="+mj-lt"/>
              </a:rPr>
              <a:t>Implicaciones éticas </a:t>
            </a:r>
            <a:endParaRPr lang="es-MX" sz="2800" noProof="0" dirty="0" smtClean="0">
              <a:latin typeface="+mj-lt"/>
            </a:endParaRPr>
          </a:p>
          <a:p>
            <a:pPr lvl="0">
              <a:lnSpc>
                <a:spcPct val="150000"/>
              </a:lnSpc>
              <a:spcBef>
                <a:spcPts val="0"/>
              </a:spcBef>
            </a:pPr>
            <a:r>
              <a:rPr lang="es-MX" sz="2800" noProof="0" dirty="0" smtClean="0">
                <a:latin typeface="+mj-lt"/>
              </a:rPr>
              <a:t>El gobierno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s-MX" noProof="0" dirty="0" smtClean="0">
                <a:latin typeface="+mj-lt"/>
              </a:rPr>
              <a:t>En mi opinión</a:t>
            </a:r>
            <a:r>
              <a:rPr lang="es-MX" dirty="0" smtClean="0"/>
              <a:t>…</a:t>
            </a:r>
            <a:endParaRPr lang="es-MX" noProof="0" dirty="0">
              <a:latin typeface="+mj-lt"/>
            </a:endParaRPr>
          </a:p>
        </p:txBody>
      </p:sp>
      <p:pic>
        <p:nvPicPr>
          <p:cNvPr id="8194" name="Picture 2"/>
          <p:cNvPicPr>
            <a:picLocks noGrp="1" noChangeAspect="1" noChangeArrowheads="1"/>
          </p:cNvPicPr>
          <p:nvPr>
            <p:ph idx="1"/>
          </p:nvPr>
        </p:nvPicPr>
        <p:blipFill>
          <a:blip r:embed="rId3" cstate="print"/>
          <a:srcRect/>
          <a:stretch>
            <a:fillRect/>
          </a:stretch>
        </p:blipFill>
        <p:spPr bwMode="auto">
          <a:xfrm>
            <a:off x="5257800" y="1752600"/>
            <a:ext cx="2926291" cy="4389437"/>
          </a:xfrm>
          <a:prstGeom prst="rect">
            <a:avLst/>
          </a:prstGeom>
          <a:noFill/>
          <a:ln w="9525">
            <a:noFill/>
            <a:miter lim="800000"/>
            <a:headEnd/>
            <a:tailEnd/>
          </a:ln>
        </p:spPr>
      </p:pic>
      <p:pic>
        <p:nvPicPr>
          <p:cNvPr id="5" name="Picture 4" descr="https://www.achooallergy.com/blog/images/gm_strawberries.jpg"/>
          <p:cNvPicPr/>
          <p:nvPr/>
        </p:nvPicPr>
        <p:blipFill>
          <a:blip r:embed="rId4" cstate="print"/>
          <a:srcRect/>
          <a:stretch>
            <a:fillRect/>
          </a:stretch>
        </p:blipFill>
        <p:spPr bwMode="auto">
          <a:xfrm>
            <a:off x="1066800" y="2895600"/>
            <a:ext cx="335280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Preguntas</a:t>
            </a:r>
            <a:endParaRPr lang="en-US" dirty="0"/>
          </a:p>
        </p:txBody>
      </p:sp>
      <p:sp>
        <p:nvSpPr>
          <p:cNvPr id="3" name="Content Placeholder 2"/>
          <p:cNvSpPr>
            <a:spLocks noGrp="1"/>
          </p:cNvSpPr>
          <p:nvPr>
            <p:ph idx="1"/>
          </p:nvPr>
        </p:nvSpPr>
        <p:spPr/>
        <p:txBody>
          <a:bodyPr/>
          <a:lstStyle/>
          <a:p>
            <a:r>
              <a:rPr kumimoji="0" lang="es-MX" sz="2600" b="0" kern="1200" dirty="0" smtClean="0">
                <a:solidFill>
                  <a:schemeClr val="tx1"/>
                </a:solidFill>
                <a:latin typeface="+mn-lt"/>
                <a:ea typeface="+mn-ea"/>
                <a:cs typeface="+mn-cs"/>
              </a:rPr>
              <a:t>¿Que opinas de</a:t>
            </a:r>
            <a:r>
              <a:rPr kumimoji="0" lang="es-MX" sz="2600" b="0" kern="1200" baseline="0" dirty="0" smtClean="0">
                <a:solidFill>
                  <a:schemeClr val="tx1"/>
                </a:solidFill>
                <a:latin typeface="+mn-lt"/>
                <a:ea typeface="+mn-ea"/>
                <a:cs typeface="+mn-cs"/>
              </a:rPr>
              <a:t> los OGM?</a:t>
            </a:r>
          </a:p>
          <a:p>
            <a:r>
              <a:rPr kumimoji="0" lang="es-MX" sz="2600" b="0" kern="1200" dirty="0" smtClean="0">
                <a:solidFill>
                  <a:schemeClr val="tx1"/>
                </a:solidFill>
                <a:latin typeface="+mn-lt"/>
                <a:ea typeface="+mn-ea"/>
                <a:cs typeface="+mn-cs"/>
              </a:rPr>
              <a:t>¿Que</a:t>
            </a:r>
            <a:r>
              <a:rPr kumimoji="0" lang="es-MX" sz="2600" b="0" kern="1200" baseline="0" dirty="0" smtClean="0">
                <a:solidFill>
                  <a:schemeClr val="tx1"/>
                </a:solidFill>
                <a:latin typeface="+mn-lt"/>
                <a:ea typeface="+mn-ea"/>
                <a:cs typeface="+mn-cs"/>
              </a:rPr>
              <a:t> debe hacer el gobierno sobre los OGM?</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s-MX" dirty="0" smtClean="0"/>
              <a:t>¿</a:t>
            </a:r>
            <a:r>
              <a:rPr lang="es-MX" noProof="0" dirty="0" smtClean="0">
                <a:latin typeface="+mj-lt"/>
              </a:rPr>
              <a:t>Que es un OGM?</a:t>
            </a:r>
            <a:endParaRPr lang="es-MX" noProof="0" dirty="0">
              <a:latin typeface="+mj-lt"/>
            </a:endParaRPr>
          </a:p>
        </p:txBody>
      </p:sp>
      <p:sp>
        <p:nvSpPr>
          <p:cNvPr id="3" name="Content Placeholder 2"/>
          <p:cNvSpPr>
            <a:spLocks noGrp="1"/>
          </p:cNvSpPr>
          <p:nvPr>
            <p:ph idx="1"/>
          </p:nvPr>
        </p:nvSpPr>
        <p:spPr>
          <a:xfrm>
            <a:off x="457200" y="1935480"/>
            <a:ext cx="5029200" cy="4389120"/>
          </a:xfrm>
        </p:spPr>
        <p:txBody>
          <a:bodyPr>
            <a:normAutofit/>
          </a:bodyPr>
          <a:lstStyle/>
          <a:p>
            <a:pPr lvl="0"/>
            <a:r>
              <a:rPr lang="es-MX" sz="2800" noProof="0" dirty="0" smtClean="0">
                <a:latin typeface="+mn-lt"/>
              </a:rPr>
              <a:t>Organismo cuyo material genético ha sido cambiado</a:t>
            </a:r>
          </a:p>
          <a:p>
            <a:pPr lvl="0"/>
            <a:r>
              <a:rPr lang="es-MX" sz="2800" noProof="0" dirty="0" smtClean="0">
                <a:latin typeface="+mn-lt"/>
              </a:rPr>
              <a:t>Hay técnicas varias</a:t>
            </a:r>
          </a:p>
        </p:txBody>
      </p:sp>
      <p:pic>
        <p:nvPicPr>
          <p:cNvPr id="1026" name="Picture 2"/>
          <p:cNvPicPr>
            <a:picLocks noChangeAspect="1" noChangeArrowheads="1"/>
          </p:cNvPicPr>
          <p:nvPr/>
        </p:nvPicPr>
        <p:blipFill>
          <a:blip r:embed="rId3" cstate="print"/>
          <a:srcRect/>
          <a:stretch>
            <a:fillRect/>
          </a:stretch>
        </p:blipFill>
        <p:spPr bwMode="auto">
          <a:xfrm>
            <a:off x="5715000" y="1828800"/>
            <a:ext cx="1757221" cy="3895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s-MX" noProof="0" dirty="0" smtClean="0">
                <a:latin typeface="+mj-lt"/>
              </a:rPr>
              <a:t>Ventajas</a:t>
            </a:r>
            <a:endParaRPr lang="es-MX" noProof="0" dirty="0">
              <a:latin typeface="+mj-lt"/>
            </a:endParaRPr>
          </a:p>
        </p:txBody>
      </p:sp>
      <p:pic>
        <p:nvPicPr>
          <p:cNvPr id="2051" name="Picture 3"/>
          <p:cNvPicPr>
            <a:picLocks noChangeAspect="1" noChangeArrowheads="1"/>
          </p:cNvPicPr>
          <p:nvPr/>
        </p:nvPicPr>
        <p:blipFill>
          <a:blip r:embed="rId3" cstate="print"/>
          <a:srcRect/>
          <a:stretch>
            <a:fillRect/>
          </a:stretch>
        </p:blipFill>
        <p:spPr bwMode="auto">
          <a:xfrm>
            <a:off x="1143000" y="2209800"/>
            <a:ext cx="6818565"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Ventajas</a:t>
            </a:r>
            <a:endParaRPr lang="en-US"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1676400" y="2209800"/>
            <a:ext cx="5334000" cy="40005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Ventajas</a:t>
            </a:r>
            <a:endParaRPr lang="en-US" dirty="0"/>
          </a:p>
        </p:txBody>
      </p:sp>
      <p:pic>
        <p:nvPicPr>
          <p:cNvPr id="4" name="Picture 2"/>
          <p:cNvPicPr>
            <a:picLocks noGrp="1" noChangeAspect="1" noChangeArrowheads="1"/>
          </p:cNvPicPr>
          <p:nvPr>
            <p:ph idx="1"/>
          </p:nvPr>
        </p:nvPicPr>
        <p:blipFill>
          <a:blip r:embed="rId3" cstate="print"/>
          <a:srcRect/>
          <a:stretch>
            <a:fillRect/>
          </a:stretch>
        </p:blipFill>
        <p:spPr bwMode="auto">
          <a:xfrm>
            <a:off x="1600200" y="2286000"/>
            <a:ext cx="5643562" cy="37707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noProof="0" dirty="0" smtClean="0">
                <a:latin typeface="+mj-lt"/>
              </a:rPr>
              <a:t>Desventajas</a:t>
            </a:r>
            <a:endParaRPr lang="es-MX" noProof="0" dirty="0">
              <a:latin typeface="+mj-lt"/>
            </a:endParaRPr>
          </a:p>
        </p:txBody>
      </p:sp>
      <p:pic>
        <p:nvPicPr>
          <p:cNvPr id="7170" name="Picture 2"/>
          <p:cNvPicPr>
            <a:picLocks noGrp="1" noChangeAspect="1" noChangeArrowheads="1"/>
          </p:cNvPicPr>
          <p:nvPr>
            <p:ph idx="1"/>
          </p:nvPr>
        </p:nvPicPr>
        <p:blipFill>
          <a:blip r:embed="rId3" cstate="print"/>
          <a:srcRect/>
          <a:stretch>
            <a:fillRect/>
          </a:stretch>
        </p:blipFill>
        <p:spPr bwMode="auto">
          <a:xfrm>
            <a:off x="2377281" y="1935163"/>
            <a:ext cx="4389437" cy="4389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noProof="0" dirty="0" smtClean="0">
                <a:latin typeface="+mj-lt"/>
              </a:rPr>
              <a:t>Desventajas</a:t>
            </a:r>
            <a:endParaRPr lang="es-MX" noProof="0" dirty="0">
              <a:latin typeface="+mj-lt"/>
            </a:endParaRPr>
          </a:p>
        </p:txBody>
      </p:sp>
      <p:pic>
        <p:nvPicPr>
          <p:cNvPr id="4098" name="Picture 2"/>
          <p:cNvPicPr>
            <a:picLocks noGrp="1" noChangeAspect="1" noChangeArrowheads="1"/>
          </p:cNvPicPr>
          <p:nvPr>
            <p:ph idx="1"/>
          </p:nvPr>
        </p:nvPicPr>
        <p:blipFill>
          <a:blip r:embed="rId3" cstate="print"/>
          <a:srcRect/>
          <a:stretch>
            <a:fillRect/>
          </a:stretch>
        </p:blipFill>
        <p:spPr bwMode="auto">
          <a:xfrm>
            <a:off x="2286000" y="1981200"/>
            <a:ext cx="41910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noProof="0" dirty="0" smtClean="0">
                <a:latin typeface="+mj-lt"/>
              </a:rPr>
              <a:t>Desventajas</a:t>
            </a:r>
            <a:endParaRPr lang="es-MX" noProof="0" dirty="0">
              <a:latin typeface="+mj-lt"/>
            </a:endParaRPr>
          </a:p>
        </p:txBody>
      </p:sp>
      <p:pic>
        <p:nvPicPr>
          <p:cNvPr id="4098" name="Picture 2"/>
          <p:cNvPicPr>
            <a:picLocks noGrp="1" noChangeAspect="1" noChangeArrowheads="1"/>
          </p:cNvPicPr>
          <p:nvPr>
            <p:ph idx="1"/>
          </p:nvPr>
        </p:nvPicPr>
        <p:blipFill>
          <a:blip r:embed="rId3" cstate="print"/>
          <a:srcRect/>
          <a:stretch>
            <a:fillRect/>
          </a:stretch>
        </p:blipFill>
        <p:spPr bwMode="auto">
          <a:xfrm>
            <a:off x="2286000" y="1981200"/>
            <a:ext cx="4191000" cy="4191000"/>
          </a:xfrm>
          <a:prstGeom prst="rect">
            <a:avLst/>
          </a:prstGeom>
          <a:noFill/>
          <a:ln w="9525">
            <a:noFill/>
            <a:miter lim="800000"/>
            <a:headEnd/>
            <a:tailEnd/>
          </a:ln>
        </p:spPr>
      </p:pic>
      <p:sp>
        <p:nvSpPr>
          <p:cNvPr id="4" name="Multiply 3"/>
          <p:cNvSpPr/>
          <p:nvPr/>
        </p:nvSpPr>
        <p:spPr>
          <a:xfrm>
            <a:off x="1219200" y="1524000"/>
            <a:ext cx="6172200" cy="487680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rgbClr val="FF0000"/>
                </a:solidFill>
              </a:ln>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noProof="0" dirty="0" smtClean="0">
                <a:latin typeface="+mj-lt"/>
              </a:rPr>
              <a:t>Desventajas</a:t>
            </a:r>
            <a:endParaRPr lang="es-MX" noProof="0" dirty="0">
              <a:latin typeface="+mj-lt"/>
            </a:endParaRPr>
          </a:p>
        </p:txBody>
      </p:sp>
      <p:pic>
        <p:nvPicPr>
          <p:cNvPr id="5122" name="Picture 2"/>
          <p:cNvPicPr>
            <a:picLocks noGrp="1" noChangeAspect="1" noChangeArrowheads="1"/>
          </p:cNvPicPr>
          <p:nvPr>
            <p:ph idx="1"/>
          </p:nvPr>
        </p:nvPicPr>
        <p:blipFill>
          <a:blip r:embed="rId3" cstate="print"/>
          <a:srcRect/>
          <a:stretch>
            <a:fillRect/>
          </a:stretch>
        </p:blipFill>
        <p:spPr bwMode="auto">
          <a:xfrm>
            <a:off x="762000" y="2239169"/>
            <a:ext cx="7620000" cy="3781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TotalTime>
  <Words>515</Words>
  <Application>Microsoft Office PowerPoint</Application>
  <PresentationFormat>On-screen Show (4:3)</PresentationFormat>
  <Paragraphs>49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Los Organismos Genéticamente Modificados (OGM) </vt:lpstr>
      <vt:lpstr>¿Que es un OGM?</vt:lpstr>
      <vt:lpstr>Ventajas</vt:lpstr>
      <vt:lpstr>Ventajas</vt:lpstr>
      <vt:lpstr>Ventajas</vt:lpstr>
      <vt:lpstr>Desventajas</vt:lpstr>
      <vt:lpstr>Desventajas</vt:lpstr>
      <vt:lpstr>Desventajas</vt:lpstr>
      <vt:lpstr>Desventajas</vt:lpstr>
      <vt:lpstr>Desventajas</vt:lpstr>
      <vt:lpstr>La Situación Actual en EEUU</vt:lpstr>
      <vt:lpstr>En mi opinión…</vt:lpstr>
      <vt:lpstr>Preguntas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kaushikc</dc:creator>
  <cp:lastModifiedBy>kaushikc</cp:lastModifiedBy>
  <cp:revision>16</cp:revision>
  <dcterms:created xsi:type="dcterms:W3CDTF">2009-12-11T16:47:22Z</dcterms:created>
  <dcterms:modified xsi:type="dcterms:W3CDTF">2009-12-11T17:52:52Z</dcterms:modified>
</cp:coreProperties>
</file>