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8" r:id="rId4"/>
    <p:sldId id="258" r:id="rId5"/>
    <p:sldId id="259" r:id="rId6"/>
    <p:sldId id="269" r:id="rId7"/>
    <p:sldId id="260" r:id="rId8"/>
    <p:sldId id="270" r:id="rId9"/>
    <p:sldId id="261" r:id="rId10"/>
    <p:sldId id="271" r:id="rId11"/>
    <p:sldId id="262" r:id="rId12"/>
    <p:sldId id="272" r:id="rId13"/>
    <p:sldId id="265" r:id="rId14"/>
    <p:sldId id="273" r:id="rId15"/>
    <p:sldId id="266" r:id="rId16"/>
    <p:sldId id="274" r:id="rId17"/>
    <p:sldId id="267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7076A4F-A2E6-4E02-9A4D-F11B4EEBD5FC}" type="datetimeFigureOut">
              <a:rPr lang="en-US" smtClean="0"/>
              <a:pPr/>
              <a:t>10/5/2009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AAE1FA2-E973-40F3-A3AC-80A3771966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6A4F-A2E6-4E02-9A4D-F11B4EEBD5FC}" type="datetimeFigureOut">
              <a:rPr lang="en-US" smtClean="0"/>
              <a:pPr/>
              <a:t>10/5/2009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1FA2-E973-40F3-A3AC-80A3771966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6A4F-A2E6-4E02-9A4D-F11B4EEBD5FC}" type="datetimeFigureOut">
              <a:rPr lang="en-US" smtClean="0"/>
              <a:pPr/>
              <a:t>10/5/2009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1FA2-E973-40F3-A3AC-80A3771966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7076A4F-A2E6-4E02-9A4D-F11B4EEBD5FC}" type="datetimeFigureOut">
              <a:rPr lang="en-US" smtClean="0"/>
              <a:pPr/>
              <a:t>10/5/2009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1FA2-E973-40F3-A3AC-80A3771966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7076A4F-A2E6-4E02-9A4D-F11B4EEBD5FC}" type="datetimeFigureOut">
              <a:rPr lang="en-US" smtClean="0"/>
              <a:pPr/>
              <a:t>10/5/2009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AAE1FA2-E973-40F3-A3AC-80A37719666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7076A4F-A2E6-4E02-9A4D-F11B4EEBD5FC}" type="datetimeFigureOut">
              <a:rPr lang="en-US" smtClean="0"/>
              <a:pPr/>
              <a:t>10/5/2009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AAE1FA2-E973-40F3-A3AC-80A3771966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7076A4F-A2E6-4E02-9A4D-F11B4EEBD5FC}" type="datetimeFigureOut">
              <a:rPr lang="en-US" smtClean="0"/>
              <a:pPr/>
              <a:t>10/5/2009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AAE1FA2-E973-40F3-A3AC-80A3771966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76A4F-A2E6-4E02-9A4D-F11B4EEBD5FC}" type="datetimeFigureOut">
              <a:rPr lang="en-US" smtClean="0"/>
              <a:pPr/>
              <a:t>10/5/2009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E1FA2-E973-40F3-A3AC-80A3771966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7076A4F-A2E6-4E02-9A4D-F11B4EEBD5FC}" type="datetimeFigureOut">
              <a:rPr lang="en-US" smtClean="0"/>
              <a:pPr/>
              <a:t>10/5/2009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AAE1FA2-E973-40F3-A3AC-80A3771966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7076A4F-A2E6-4E02-9A4D-F11B4EEBD5FC}" type="datetimeFigureOut">
              <a:rPr lang="en-US" smtClean="0"/>
              <a:pPr/>
              <a:t>10/5/2009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AAE1FA2-E973-40F3-A3AC-80A3771966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7076A4F-A2E6-4E02-9A4D-F11B4EEBD5FC}" type="datetimeFigureOut">
              <a:rPr lang="en-US" smtClean="0"/>
              <a:pPr/>
              <a:t>10/5/2009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AAE1FA2-E973-40F3-A3AC-80A3771966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7076A4F-A2E6-4E02-9A4D-F11B4EEBD5FC}" type="datetimeFigureOut">
              <a:rPr lang="en-US" smtClean="0"/>
              <a:pPr/>
              <a:t>10/5/2009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AAE1FA2-E973-40F3-A3AC-80A3771966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 chocolate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La historia y los </a:t>
            </a:r>
            <a:r>
              <a:rPr lang="es-ES" dirty="0" smtClean="0"/>
              <a:t>platos en </a:t>
            </a:r>
            <a:r>
              <a:rPr lang="en-US" dirty="0" smtClean="0"/>
              <a:t>America </a:t>
            </a:r>
            <a:r>
              <a:rPr lang="en-US" dirty="0" smtClean="0"/>
              <a:t>Latina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aztecas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chocolate era importante para los aztecas como una </a:t>
            </a:r>
            <a:r>
              <a:rPr lang="es-ES" dirty="0" smtClean="0"/>
              <a:t>bebida de </a:t>
            </a:r>
            <a:r>
              <a:rPr lang="es-ES" dirty="0" smtClean="0"/>
              <a:t>lujo </a:t>
            </a:r>
            <a:r>
              <a:rPr lang="es-ES" dirty="0" smtClean="0"/>
              <a:t>como el dinero, ofrendas a los dioses, y el pago a los gobernantes</a:t>
            </a:r>
            <a:r>
              <a:rPr lang="es-ES" dirty="0" smtClean="0"/>
              <a:t>.</a:t>
            </a:r>
          </a:p>
          <a:p>
            <a:r>
              <a:rPr lang="es-ES" dirty="0" smtClean="0"/>
              <a:t>Ellos no podían crecer, tan comerciaron </a:t>
            </a:r>
            <a:r>
              <a:rPr lang="es-ES" dirty="0" smtClean="0"/>
              <a:t>con los mayas y otros pueblos a fin de recibir </a:t>
            </a:r>
            <a:r>
              <a:rPr lang="es-ES" dirty="0" smtClean="0"/>
              <a:t>el cacao.</a:t>
            </a:r>
            <a:r>
              <a:rPr lang="es-ES" dirty="0" smtClean="0"/>
              <a:t/>
            </a:r>
            <a:br>
              <a:rPr lang="es-E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aztecas</a:t>
            </a:r>
            <a:endParaRPr lang="es-ES" dirty="0"/>
          </a:p>
        </p:txBody>
      </p:sp>
      <p:pic>
        <p:nvPicPr>
          <p:cNvPr id="93186" name="Picture 2" descr="http://seattletimes.nwsource.com/ABPub/2007/12/18/20035277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600200"/>
            <a:ext cx="2819400" cy="4552950"/>
          </a:xfrm>
          <a:prstGeom prst="rect">
            <a:avLst/>
          </a:prstGeom>
          <a:noFill/>
        </p:spPr>
      </p:pic>
      <p:pic>
        <p:nvPicPr>
          <p:cNvPr id="93188" name="Picture 4" descr="http://www.vosgeschocolate.com/images/uploads/cocoa_aztec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981200"/>
            <a:ext cx="314325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aztecas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cacao en el chocolate procesado aztecas al igual que los antiguos mayas</a:t>
            </a:r>
            <a:r>
              <a:rPr lang="es-ES" dirty="0" smtClean="0"/>
              <a:t>.</a:t>
            </a:r>
          </a:p>
          <a:p>
            <a:r>
              <a:rPr lang="es-ES" dirty="0" smtClean="0"/>
              <a:t>Ellos mezclaron la bebida de chocolate con harina de maíz, pimientos Chile, vainas de vainilla y pimienta negro</a:t>
            </a:r>
            <a:r>
              <a:rPr lang="es-ES" dirty="0" smtClean="0"/>
              <a:t>.</a:t>
            </a:r>
          </a:p>
          <a:p>
            <a:r>
              <a:rPr lang="es-ES" dirty="0" smtClean="0"/>
              <a:t>Sólo la élite azteca bebía </a:t>
            </a:r>
            <a:r>
              <a:rPr lang="es-ES" dirty="0" smtClean="0"/>
              <a:t>chocolate, pero todo el mundo utilizan las semillas de cacao </a:t>
            </a:r>
            <a:r>
              <a:rPr lang="es-ES" dirty="0" smtClean="0"/>
              <a:t>como dinero.</a:t>
            </a: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Chocolate caliente</a:t>
            </a:r>
            <a:endParaRPr lang="es-ES" dirty="0"/>
          </a:p>
        </p:txBody>
      </p:sp>
      <p:pic>
        <p:nvPicPr>
          <p:cNvPr id="3074" name="Picture 2" descr="http://www.life123.com/bm.pix/hotchocolate2-two-mugs.s600x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8825" y="1828800"/>
            <a:ext cx="2695575" cy="4038600"/>
          </a:xfrm>
          <a:prstGeom prst="rect">
            <a:avLst/>
          </a:prstGeom>
          <a:noFill/>
        </p:spPr>
      </p:pic>
      <p:pic>
        <p:nvPicPr>
          <p:cNvPr id="3076" name="Picture 4" descr="http://www.pinoyfoodandrecipes.com/wp-content/uploads/2009/09/churros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950" y="2362200"/>
            <a:ext cx="5048250" cy="3000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Chocolate caliente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En México, la forma tradicional de preparar el chocolate caliente para moler semillas de cacao a </a:t>
            </a:r>
            <a:r>
              <a:rPr lang="es-ES" dirty="0" smtClean="0"/>
              <a:t>mano.</a:t>
            </a:r>
          </a:p>
          <a:p>
            <a:r>
              <a:rPr lang="es-ES" dirty="0" smtClean="0"/>
              <a:t>Es caliente y </a:t>
            </a:r>
            <a:r>
              <a:rPr lang="es-ES" dirty="0" smtClean="0"/>
              <a:t>entonces mezclado con el agua y el azúcar y la </a:t>
            </a:r>
            <a:r>
              <a:rPr lang="es-ES" dirty="0" smtClean="0"/>
              <a:t>canela.</a:t>
            </a:r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</a:t>
            </a:r>
            <a:endParaRPr lang="en-US" dirty="0"/>
          </a:p>
        </p:txBody>
      </p:sp>
      <p:pic>
        <p:nvPicPr>
          <p:cNvPr id="2050" name="Picture 2" descr="http://a1.vox.com/6a00cd971973d74cd500f48cf349910002-500p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38400"/>
            <a:ext cx="4038600" cy="2584704"/>
          </a:xfrm>
          <a:prstGeom prst="rect">
            <a:avLst/>
          </a:prstGeom>
          <a:noFill/>
        </p:spPr>
      </p:pic>
      <p:pic>
        <p:nvPicPr>
          <p:cNvPr id="2052" name="Picture 4" descr="http://www.perdue.com/files/Mole%20Poblano%20De%20Pollo_367x300%20cop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62525" y="2247900"/>
            <a:ext cx="349567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El </a:t>
            </a:r>
            <a:r>
              <a:rPr lang="es-ES" dirty="0" smtClean="0"/>
              <a:t>primer uso del chocolate como un sabroso se produjo en la cocina del convento de Santa Rosa en Puebla de los Ángeles, </a:t>
            </a:r>
            <a:r>
              <a:rPr lang="es-ES" dirty="0" smtClean="0"/>
              <a:t>México. El </a:t>
            </a:r>
            <a:r>
              <a:rPr lang="es-ES" dirty="0" smtClean="0"/>
              <a:t>obispo encargó a las monjas del convento de crear un plato especial para visitar el virrey de Nueva España</a:t>
            </a:r>
            <a:r>
              <a:rPr lang="es-ES" dirty="0" smtClean="0"/>
              <a:t>.</a:t>
            </a:r>
          </a:p>
          <a:p>
            <a:r>
              <a:rPr lang="es-ES" dirty="0" smtClean="0"/>
              <a:t>Hay </a:t>
            </a:r>
            <a:r>
              <a:rPr lang="es-ES" dirty="0" smtClean="0"/>
              <a:t>muchas variedades de mol, Algunos de los cuales no incluyen el chocolate en la receta.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chocolate</a:t>
            </a:r>
            <a:endParaRPr lang="en-US" dirty="0"/>
          </a:p>
        </p:txBody>
      </p:sp>
      <p:pic>
        <p:nvPicPr>
          <p:cNvPr id="1026" name="Picture 2" descr="http://morningnoonandnight.files.wordpress.com/2007/09/choco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825240"/>
            <a:ext cx="3352800" cy="2682240"/>
          </a:xfrm>
          <a:prstGeom prst="rect">
            <a:avLst/>
          </a:prstGeom>
          <a:noFill/>
        </p:spPr>
      </p:pic>
      <p:pic>
        <p:nvPicPr>
          <p:cNvPr id="1028" name="Picture 4" descr="http://www.bbcgoodfood.com/recipes/3092/images/3092_MEDIU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533400"/>
            <a:ext cx="3352800" cy="3048000"/>
          </a:xfrm>
          <a:prstGeom prst="rect">
            <a:avLst/>
          </a:prstGeom>
          <a:noFill/>
        </p:spPr>
      </p:pic>
      <p:pic>
        <p:nvPicPr>
          <p:cNvPr id="1030" name="Picture 6" descr="http://farm3.static.flickr.com/2029/2093913023_3a9ddece9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1714500"/>
            <a:ext cx="318135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399032"/>
          </a:xfrm>
        </p:spPr>
        <p:txBody>
          <a:bodyPr/>
          <a:lstStyle/>
          <a:p>
            <a:r>
              <a:rPr lang="en-US" dirty="0" smtClean="0"/>
              <a:t>¡Gracias!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cacao</a:t>
            </a:r>
            <a:endParaRPr lang="en-US" dirty="0"/>
          </a:p>
        </p:txBody>
      </p:sp>
      <p:pic>
        <p:nvPicPr>
          <p:cNvPr id="1026" name="Picture 2" descr="http://ideasinfood.typepad.com/photos/uncategorized/caca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543050"/>
            <a:ext cx="6477000" cy="4857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cacao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chocolate se hace de la planta de cacao.</a:t>
            </a:r>
          </a:p>
          <a:p>
            <a:r>
              <a:rPr lang="es-ES" dirty="0" smtClean="0"/>
              <a:t>La vaina del cacao es oval y larga y generalmente seis a doce pulgadas.</a:t>
            </a:r>
          </a:p>
          <a:p>
            <a:r>
              <a:rPr lang="es-ES" dirty="0" smtClean="0"/>
              <a:t>Ellos son verdes, rojos, amarillos, y marrones.</a:t>
            </a:r>
          </a:p>
          <a:p>
            <a:r>
              <a:rPr lang="es-ES" dirty="0" smtClean="0"/>
              <a:t>Contienen frijoles de cacao adentro.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cacao</a:t>
            </a:r>
            <a:endParaRPr lang="en-US" dirty="0"/>
          </a:p>
        </p:txBody>
      </p:sp>
      <p:pic>
        <p:nvPicPr>
          <p:cNvPr id="89090" name="Picture 2" descr="http://www.dark-chocolate-life.com/image-files/open-cocoa-po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799" y="1752600"/>
            <a:ext cx="3219839" cy="4283405"/>
          </a:xfrm>
          <a:prstGeom prst="rect">
            <a:avLst/>
          </a:prstGeom>
          <a:noFill/>
        </p:spPr>
      </p:pic>
      <p:pic>
        <p:nvPicPr>
          <p:cNvPr id="89092" name="Picture 4" descr="http://www.cityfoodtours.com/philadelphia/images/food_CocoaBeans0266%20w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676400"/>
            <a:ext cx="297180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mayas</a:t>
            </a:r>
            <a:endParaRPr lang="es-ES" dirty="0"/>
          </a:p>
        </p:txBody>
      </p:sp>
      <p:pic>
        <p:nvPicPr>
          <p:cNvPr id="90114" name="Picture 2" descr="http://bp2.blogger.com/_AAOGpuxLUtg/SIMbTMlh99I/AAAAAAAAAgk/VxuwAbRGsu4/s400/mayan+chocol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39240"/>
            <a:ext cx="6096000" cy="4861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mayas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mayas fueron los primeros en hacer chocolate.</a:t>
            </a:r>
          </a:p>
          <a:p>
            <a:r>
              <a:rPr lang="es-ES" dirty="0" smtClean="0"/>
              <a:t>Muchos artefactos mayas están pintadas con escenas de gente disfrutando de vertido y el chocolate.</a:t>
            </a:r>
          </a:p>
          <a:p>
            <a:r>
              <a:rPr lang="es-ES" dirty="0" smtClean="0"/>
              <a:t>Se </a:t>
            </a:r>
            <a:r>
              <a:rPr lang="es-ES" dirty="0" smtClean="0"/>
              <a:t>suelo semillas de cacao en una pasta que, al mezclarse con agua, hizo </a:t>
            </a:r>
            <a:r>
              <a:rPr lang="es-ES" dirty="0" smtClean="0"/>
              <a:t>unas </a:t>
            </a:r>
            <a:r>
              <a:rPr lang="es-ES" dirty="0" smtClean="0"/>
              <a:t>bebidas más amargas</a:t>
            </a:r>
            <a:r>
              <a:rPr lang="es-E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mayas</a:t>
            </a:r>
            <a:endParaRPr lang="es-ES" dirty="0"/>
          </a:p>
        </p:txBody>
      </p:sp>
      <p:pic>
        <p:nvPicPr>
          <p:cNvPr id="91138" name="Picture 2" descr="http://farm4.static.flickr.com/3207/3081902046_1bbf9003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62100"/>
            <a:ext cx="2676525" cy="4762500"/>
          </a:xfrm>
          <a:prstGeom prst="rect">
            <a:avLst/>
          </a:prstGeom>
          <a:noFill/>
        </p:spPr>
      </p:pic>
      <p:pic>
        <p:nvPicPr>
          <p:cNvPr id="91140" name="Picture 4" descr="http://4.bp.blogspot.com/_ksI5H-K89vw/Sc_btBWCjDI/AAAAAAAADy8/jJkmDFfGiHc/s400/mayan_hot_chocolate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362200"/>
            <a:ext cx="3810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mayas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Todas las personas consumen el chocolate, incluso los dioses.</a:t>
            </a:r>
          </a:p>
          <a:p>
            <a:r>
              <a:rPr lang="es-ES" dirty="0" smtClean="0"/>
              <a:t>El </a:t>
            </a:r>
            <a:r>
              <a:rPr lang="es-ES" dirty="0" smtClean="0"/>
              <a:t>cacao y el chocolate eran utilizados para fines ceremoniales</a:t>
            </a:r>
            <a:r>
              <a:rPr lang="es-ES" dirty="0" smtClean="0"/>
              <a:t>.</a:t>
            </a:r>
          </a:p>
          <a:p>
            <a:r>
              <a:rPr lang="es-ES" dirty="0" smtClean="0"/>
              <a:t>También, </a:t>
            </a:r>
            <a:r>
              <a:rPr lang="es-ES" dirty="0" smtClean="0"/>
              <a:t>parejas Maya bebía </a:t>
            </a:r>
            <a:r>
              <a:rPr lang="es-ES" dirty="0" smtClean="0"/>
              <a:t>chocolate como parte de su </a:t>
            </a:r>
            <a:r>
              <a:rPr lang="es-ES" dirty="0" smtClean="0"/>
              <a:t>ceremonias </a:t>
            </a:r>
            <a:r>
              <a:rPr lang="es-ES" dirty="0" smtClean="0"/>
              <a:t>de matrimonio</a:t>
            </a:r>
            <a:r>
              <a:rPr lang="es-ES" dirty="0" smtClean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aztecas</a:t>
            </a:r>
            <a:endParaRPr lang="es-ES" dirty="0"/>
          </a:p>
        </p:txBody>
      </p:sp>
      <p:pic>
        <p:nvPicPr>
          <p:cNvPr id="92162" name="Picture 2" descr="http://www.karger.com/gazette/68/grivetti/images/figure_00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905000"/>
            <a:ext cx="2962275" cy="3790950"/>
          </a:xfrm>
          <a:prstGeom prst="rect">
            <a:avLst/>
          </a:prstGeom>
          <a:noFill/>
        </p:spPr>
      </p:pic>
      <p:pic>
        <p:nvPicPr>
          <p:cNvPr id="92164" name="Picture 4" descr="http://www.erowid.org/plants/cacao/images/cacao_article1-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628775"/>
            <a:ext cx="2381250" cy="4391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554</TotalTime>
  <Words>368</Words>
  <Application>Microsoft Office PowerPoint</Application>
  <PresentationFormat>On-screen Show (4:3)</PresentationFormat>
  <Paragraphs>38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Verve</vt:lpstr>
      <vt:lpstr>El chocolate</vt:lpstr>
      <vt:lpstr>El cacao</vt:lpstr>
      <vt:lpstr>El cacao</vt:lpstr>
      <vt:lpstr>El cacao</vt:lpstr>
      <vt:lpstr>Los mayas</vt:lpstr>
      <vt:lpstr>Los mayas</vt:lpstr>
      <vt:lpstr>Los mayas</vt:lpstr>
      <vt:lpstr>Los mayas</vt:lpstr>
      <vt:lpstr>Los aztecas</vt:lpstr>
      <vt:lpstr>Los aztecas</vt:lpstr>
      <vt:lpstr>Los aztecas</vt:lpstr>
      <vt:lpstr>Los aztecas</vt:lpstr>
      <vt:lpstr>Chocolate caliente</vt:lpstr>
      <vt:lpstr>Chocolate caliente</vt:lpstr>
      <vt:lpstr>Mol</vt:lpstr>
      <vt:lpstr>Mol</vt:lpstr>
      <vt:lpstr>El chocolate</vt:lpstr>
      <vt:lpstr>¡Gracias!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44</cp:revision>
  <dcterms:created xsi:type="dcterms:W3CDTF">2009-10-02T04:44:46Z</dcterms:created>
  <dcterms:modified xsi:type="dcterms:W3CDTF">2009-10-05T16:44:53Z</dcterms:modified>
</cp:coreProperties>
</file>